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theme/themeOverride12.xml" ContentType="application/vnd.openxmlformats-officedocument.themeOverr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charts/colors6.xml" ContentType="application/vnd.ms-office.chartcolor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charts/style11.xml" ContentType="application/vnd.ms-office.chartstyl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olors12.xml" ContentType="application/vnd.ms-office.chartcolorstyle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charts/style9.xml" ContentType="application/vnd.ms-office.chartstyle+xml"/>
  <Override PartName="/ppt/charts/style7.xml" ContentType="application/vnd.ms-office.chartstyle+xml"/>
  <Override PartName="/ppt/charts/colors10.xml" ContentType="application/vnd.ms-office.chartcolorstyl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charts/style5.xml" ContentType="application/vnd.ms-office.chart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style3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charts/colors9.xml" ContentType="application/vnd.ms-office.chartcolorstyle+xml"/>
  <Override PartName="/ppt/charts/style1.xml" ContentType="application/vnd.ms-office.chartstyle+xml"/>
  <Override PartName="/ppt/charts/style14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charts/chart18.xml" ContentType="application/vnd.openxmlformats-officedocument.drawingml.chart+xml"/>
  <Override PartName="/ppt/charts/colors7.xml" ContentType="application/vnd.ms-office.chartcolorstyle+xml"/>
  <Override PartName="/ppt/charts/style12.xml" ContentType="application/vnd.ms-office.chart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charts/chart16.xml" ContentType="application/vnd.openxmlformats-officedocument.drawingml.chart+xml"/>
  <Override PartName="/ppt/charts/colors5.xml" ContentType="application/vnd.ms-office.chartcolorstyle+xml"/>
  <Override PartName="/ppt/charts/style10.xml" ContentType="application/vnd.ms-office.chart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charts/colors13.xml" ContentType="application/vnd.ms-office.chartcolorstyle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charts/colors11.xml" ContentType="application/vnd.ms-office.chartcolorstyle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style8.xml" ContentType="application/vnd.ms-office.chartstyle+xml"/>
  <Override PartName="/ppt/charts/chart4.xml" ContentType="application/vnd.openxmlformats-officedocument.drawingml.chart+xml"/>
  <Override PartName="/ppt/charts/style6.xml" ContentType="application/vnd.ms-office.chartstyle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ppt/charts/style4.xml" ContentType="application/vnd.ms-office.chartstyle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charts/colors8.xml" ContentType="application/vnd.ms-office.chartcolorstyl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Override10.xml" ContentType="application/vnd.openxmlformats-officedocument.themeOverride+xml"/>
  <Override PartName="/ppt/charts/chart19.xml" ContentType="application/vnd.openxmlformats-officedocument.drawingml.chart+xml"/>
  <Override PartName="/ppt/charts/style13.xml" ContentType="application/vnd.ms-office.chart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Override3.xml" ContentType="application/vnd.openxmlformats-officedocument.themeOverride+xml"/>
  <Override PartName="/ppt/charts/colors4.xml" ContentType="application/vnd.ms-office.chartcolorstyle+xml"/>
  <Default Extension="rels" ContentType="application/vnd.openxmlformats-package.relationships+xml"/>
  <Override PartName="/ppt/slides/slide23.xml" ContentType="application/vnd.openxmlformats-officedocument.presentationml.slide+xml"/>
  <Override PartName="/ppt/charts/chart15.xml" ContentType="application/vnd.openxmlformats-officedocument.drawingml.chart+xml"/>
  <Override PartName="/ppt/charts/colors14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7" r:id="rId2"/>
    <p:sldId id="258" r:id="rId3"/>
    <p:sldId id="259" r:id="rId4"/>
    <p:sldId id="260" r:id="rId5"/>
    <p:sldId id="261" r:id="rId6"/>
    <p:sldId id="263" r:id="rId7"/>
    <p:sldId id="266" r:id="rId8"/>
    <p:sldId id="262" r:id="rId9"/>
    <p:sldId id="267" r:id="rId10"/>
    <p:sldId id="264" r:id="rId11"/>
    <p:sldId id="265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81" r:id="rId22"/>
    <p:sldId id="277" r:id="rId23"/>
    <p:sldId id="278" r:id="rId24"/>
    <p:sldId id="279" r:id="rId25"/>
    <p:sldId id="280" r:id="rId26"/>
    <p:sldId id="282" r:id="rId27"/>
    <p:sldId id="283" r:id="rId28"/>
    <p:sldId id="284" r:id="rId29"/>
    <p:sldId id="285" r:id="rId30"/>
    <p:sldId id="288" r:id="rId31"/>
    <p:sldId id="286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37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ColorStyle" Target="colors10.xml"/><Relationship Id="rId2" Type="http://schemas.openxmlformats.org/officeDocument/2006/relationships/package" Target="../embeddings/_____Microsoft_Office_Excel9.xlsx"/><Relationship Id="rId1" Type="http://schemas.openxmlformats.org/officeDocument/2006/relationships/themeOverride" Target="../theme/themeOverride9.xml"/><Relationship Id="rId4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ColorStyle" Target="colors11.xml"/><Relationship Id="rId2" Type="http://schemas.openxmlformats.org/officeDocument/2006/relationships/package" Target="../embeddings/_____Microsoft_Office_Excel10.xlsx"/><Relationship Id="rId1" Type="http://schemas.openxmlformats.org/officeDocument/2006/relationships/themeOverride" Target="../theme/themeOverride10.xml"/><Relationship Id="rId4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ColorStyle" Target="colors12.xml"/><Relationship Id="rId2" Type="http://schemas.openxmlformats.org/officeDocument/2006/relationships/package" Target="../embeddings/_____Microsoft_Office_Excel11.xlsx"/><Relationship Id="rId1" Type="http://schemas.openxmlformats.org/officeDocument/2006/relationships/themeOverride" Target="../theme/themeOverride11.xml"/><Relationship Id="rId4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ColorStyle" Target="colors13.xml"/><Relationship Id="rId2" Type="http://schemas.openxmlformats.org/officeDocument/2006/relationships/package" Target="../embeddings/_____Microsoft_Office_Excel12.xlsx"/><Relationship Id="rId1" Type="http://schemas.openxmlformats.org/officeDocument/2006/relationships/themeOverride" Target="../theme/themeOverride12.xml"/><Relationship Id="rId4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14.xml"/><Relationship Id="rId2" Type="http://schemas.microsoft.com/office/2011/relationships/chartColorStyle" Target="colors14.xml"/><Relationship Id="rId1" Type="http://schemas.openxmlformats.org/officeDocument/2006/relationships/oleObject" Target="&#1050;&#1085;&#1080;&#1075;&#1072;1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87;&#1072;&#1087;&#1082;&#1072;%20%20&#1052;&#1040;&#1052;&#1067;%20&#1085;&#1077;%20&#1090;&#1088;&#1086;&#1075;&#1072;&#1090;&#1100;!\&#1085;&#1080;&#1082;&#1086;%202021%20_&#1088;&#1077;&#1079;&#1091;&#1083;&#1100;&#1090;&#1072;&#1090;&#1099;\&#1089;&#1074;&#1086;&#1076;&#1099;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87;&#1072;&#1087;&#1082;&#1072;%20%20&#1052;&#1040;&#1052;&#1067;%20&#1085;&#1077;%20&#1090;&#1088;&#1086;&#1075;&#1072;&#1090;&#1100;!\&#1085;&#1080;&#1082;&#1086;%202021%20_&#1088;&#1077;&#1079;&#1091;&#1083;&#1100;&#1090;&#1072;&#1090;&#1099;\&#1089;&#1074;&#1086;&#1076;&#1099;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87;&#1072;&#1087;&#1082;&#1072;%20%20&#1052;&#1040;&#1052;&#1067;%20&#1085;&#1077;%20&#1090;&#1088;&#1086;&#1075;&#1072;&#1090;&#1100;!\&#1085;&#1080;&#1082;&#1086;%202021%20_&#1088;&#1077;&#1079;&#1091;&#1083;&#1100;&#1090;&#1072;&#1090;&#1099;\&#1089;&#1074;&#1086;&#1076;&#1099;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87;&#1072;&#1087;&#1082;&#1072;%20%20&#1052;&#1040;&#1052;&#1067;%20&#1085;&#1077;%20&#1090;&#1088;&#1086;&#1075;&#1072;&#1090;&#1100;!\&#1085;&#1080;&#1082;&#1086;%202021%20_&#1088;&#1077;&#1079;&#1091;&#1083;&#1100;&#1090;&#1072;&#1090;&#1099;\&#1089;&#1074;&#1086;&#1076;&#1099;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87;&#1072;&#1087;&#1082;&#1072;%20%20&#1052;&#1040;&#1052;&#1067;%20&#1085;&#1077;%20&#1090;&#1088;&#1086;&#1075;&#1072;&#1090;&#1100;!\&#1085;&#1080;&#1082;&#1086;%202021%20_&#1088;&#1077;&#1079;&#1091;&#1083;&#1100;&#1090;&#1072;&#1090;&#1099;\&#1089;&#1074;&#1086;&#1076;&#1099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&#1050;&#1085;&#1080;&#1075;&#1072;1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87;&#1072;&#1087;&#1082;&#1072;%20%20&#1052;&#1040;&#1052;&#1067;%20&#1085;&#1077;%20&#1090;&#1088;&#1086;&#1075;&#1072;&#1090;&#1100;!\&#1085;&#1080;&#1082;&#1086;%202021%20_&#1088;&#1077;&#1079;&#1091;&#1083;&#1100;&#1090;&#1072;&#1090;&#1099;\&#1089;&#1074;&#1086;&#1076;&#1099;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87;&#1072;&#1087;&#1082;&#1072;%20%20&#1052;&#1040;&#1052;&#1067;%20&#1085;&#1077;%20&#1090;&#1088;&#1086;&#1075;&#1072;&#1090;&#1100;!\&#1085;&#1080;&#1082;&#1086;%202021%20_&#1088;&#1077;&#1079;&#1091;&#1083;&#1100;&#1090;&#1072;&#1090;&#1099;\&#1089;&#1074;&#1086;&#1076;&#1099;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87;&#1072;&#1087;&#1082;&#1072;%20%20&#1052;&#1040;&#1052;&#1067;%20&#1085;&#1077;%20&#1090;&#1088;&#1086;&#1075;&#1072;&#1090;&#1100;!\&#1085;&#1080;&#1082;&#1086;%202021%20_&#1088;&#1077;&#1079;&#1091;&#1083;&#1100;&#1090;&#1072;&#1090;&#1099;\&#1089;&#1074;&#1086;&#1076;&#1099;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2.xml"/><Relationship Id="rId4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package" Target="../embeddings/_____Microsoft_Office_Excel3.xlsx"/><Relationship Id="rId1" Type="http://schemas.openxmlformats.org/officeDocument/2006/relationships/themeOverride" Target="../theme/themeOverride3.xml"/><Relationship Id="rId4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openxmlformats.org/officeDocument/2006/relationships/package" Target="../embeddings/_____Microsoft_Office_Excel4.xlsx"/><Relationship Id="rId1" Type="http://schemas.openxmlformats.org/officeDocument/2006/relationships/themeOverride" Target="../theme/themeOverride4.xml"/><Relationship Id="rId4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openxmlformats.org/officeDocument/2006/relationships/package" Target="../embeddings/_____Microsoft_Office_Excel5.xlsx"/><Relationship Id="rId1" Type="http://schemas.openxmlformats.org/officeDocument/2006/relationships/themeOverride" Target="../theme/themeOverride5.xml"/><Relationship Id="rId4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openxmlformats.org/officeDocument/2006/relationships/package" Target="../embeddings/_____Microsoft_Office_Excel6.xlsx"/><Relationship Id="rId1" Type="http://schemas.openxmlformats.org/officeDocument/2006/relationships/themeOverride" Target="../theme/themeOverride6.xml"/><Relationship Id="rId4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openxmlformats.org/officeDocument/2006/relationships/package" Target="../embeddings/_____Microsoft_Office_Excel7.xlsx"/><Relationship Id="rId1" Type="http://schemas.openxmlformats.org/officeDocument/2006/relationships/themeOverride" Target="../theme/themeOverride7.xml"/><Relationship Id="rId4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ColorStyle" Target="colors9.xml"/><Relationship Id="rId2" Type="http://schemas.openxmlformats.org/officeDocument/2006/relationships/package" Target="../embeddings/_____Microsoft_Office_Excel8.xlsx"/><Relationship Id="rId1" Type="http://schemas.openxmlformats.org/officeDocument/2006/relationships/themeOverride" Target="../theme/themeOverride8.xml"/><Relationship Id="rId4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свод!$B$4</c:f>
              <c:strCache>
                <c:ptCount val="1"/>
                <c:pt idx="0">
                  <c:v>общая численность участников НИКО-2021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свод!$C$3:$F$3</c:f>
              <c:strCache>
                <c:ptCount val="4"/>
                <c:pt idx="0">
                  <c:v>численность учащихся 6-х классов </c:v>
                </c:pt>
                <c:pt idx="1">
                  <c:v>численность учащихся 8-х классов </c:v>
                </c:pt>
                <c:pt idx="2">
                  <c:v>% от общего числа 6 класс</c:v>
                </c:pt>
                <c:pt idx="3">
                  <c:v>% от общего числа 8 класс</c:v>
                </c:pt>
              </c:strCache>
            </c:strRef>
          </c:cat>
          <c:val>
            <c:numRef>
              <c:f>свод!$C$4:$F$4</c:f>
              <c:numCache>
                <c:formatCode>General</c:formatCode>
                <c:ptCount val="4"/>
                <c:pt idx="0">
                  <c:v>146</c:v>
                </c:pt>
                <c:pt idx="1">
                  <c:v>69</c:v>
                </c:pt>
                <c:pt idx="2" formatCode="0">
                  <c:v>92.993630573248424</c:v>
                </c:pt>
                <c:pt idx="3" formatCode="0">
                  <c:v>55.645161290322584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038-4F13-9352-A16D11FD97B3}"/>
            </c:ext>
          </c:extLst>
        </c:ser>
        <c:gapWidth val="182"/>
        <c:axId val="122868480"/>
        <c:axId val="122870016"/>
      </c:barChart>
      <c:catAx>
        <c:axId val="122868480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2870016"/>
        <c:crosses val="autoZero"/>
        <c:auto val="1"/>
        <c:lblAlgn val="ctr"/>
        <c:lblOffset val="100"/>
      </c:catAx>
      <c:valAx>
        <c:axId val="122870016"/>
        <c:scaling>
          <c:orientation val="minMax"/>
        </c:scaling>
        <c:delete val="1"/>
        <c:axPos val="b"/>
        <c:numFmt formatCode="General" sourceLinked="1"/>
        <c:majorTickMark val="none"/>
        <c:tickLblPos val="nextTo"/>
        <c:crossAx val="122868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1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i="1" dirty="0"/>
              <a:t>выполнение задания 6
(в сравнении с РФ и ХМАО 
% успешно выполнивших задание)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bar"/>
        <c:grouping val="clustered"/>
        <c:ser>
          <c:idx val="0"/>
          <c:order val="0"/>
          <c:tx>
            <c:strRef>
              <c:f>'6 класс'!$K$5</c:f>
              <c:strCache>
                <c:ptCount val="1"/>
                <c:pt idx="0">
                  <c:v>1 пункт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'6 класс'!$A$6:$A$8</c:f>
              <c:strCache>
                <c:ptCount val="3"/>
                <c:pt idx="0">
                  <c:v>РФ</c:v>
                </c:pt>
                <c:pt idx="1">
                  <c:v>ХМАО - Югра</c:v>
                </c:pt>
                <c:pt idx="2">
                  <c:v>город Сургут (гимназия Салманова)</c:v>
                </c:pt>
              </c:strCache>
            </c:strRef>
          </c:cat>
          <c:val>
            <c:numRef>
              <c:f>'6 класс'!$K$6:$K$8</c:f>
              <c:numCache>
                <c:formatCode>General</c:formatCode>
                <c:ptCount val="3"/>
                <c:pt idx="0">
                  <c:v>61</c:v>
                </c:pt>
                <c:pt idx="1">
                  <c:v>66</c:v>
                </c:pt>
                <c:pt idx="2">
                  <c:v>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F27-4A0E-8DAF-D9378EE29003}"/>
            </c:ext>
          </c:extLst>
        </c:ser>
        <c:ser>
          <c:idx val="1"/>
          <c:order val="1"/>
          <c:tx>
            <c:strRef>
              <c:f>'6 класс'!$L$5</c:f>
              <c:strCache>
                <c:ptCount val="1"/>
                <c:pt idx="0">
                  <c:v>2 пункт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'6 класс'!$A$6:$A$8</c:f>
              <c:strCache>
                <c:ptCount val="3"/>
                <c:pt idx="0">
                  <c:v>РФ</c:v>
                </c:pt>
                <c:pt idx="1">
                  <c:v>ХМАО - Югра</c:v>
                </c:pt>
                <c:pt idx="2">
                  <c:v>город Сургут (гимназия Салманова)</c:v>
                </c:pt>
              </c:strCache>
            </c:strRef>
          </c:cat>
          <c:val>
            <c:numRef>
              <c:f>'6 класс'!$L$6:$L$8</c:f>
              <c:numCache>
                <c:formatCode>General</c:formatCode>
                <c:ptCount val="3"/>
                <c:pt idx="0">
                  <c:v>42</c:v>
                </c:pt>
                <c:pt idx="1">
                  <c:v>47</c:v>
                </c:pt>
                <c:pt idx="2">
                  <c:v>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F27-4A0E-8DAF-D9378EE29003}"/>
            </c:ext>
          </c:extLst>
        </c:ser>
        <c:gapWidth val="182"/>
        <c:axId val="178071040"/>
        <c:axId val="178072576"/>
      </c:barChart>
      <c:catAx>
        <c:axId val="178071040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8072576"/>
        <c:crosses val="autoZero"/>
        <c:auto val="1"/>
        <c:lblAlgn val="ctr"/>
        <c:lblOffset val="100"/>
      </c:catAx>
      <c:valAx>
        <c:axId val="178072576"/>
        <c:scaling>
          <c:orientation val="minMax"/>
        </c:scaling>
        <c:delete val="1"/>
        <c:axPos val="b"/>
        <c:numFmt formatCode="General" sourceLinked="1"/>
        <c:majorTickMark val="none"/>
        <c:tickLblPos val="nextTo"/>
        <c:crossAx val="178071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600" b="1" i="1">
                <a:solidFill>
                  <a:schemeClr val="tx1"/>
                </a:solidFill>
              </a:rPr>
              <a:t>выполнение заданий 7 и 8 </a:t>
            </a:r>
            <a:br>
              <a:rPr lang="ru-RU" sz="1600" b="1" i="1">
                <a:solidFill>
                  <a:schemeClr val="tx1"/>
                </a:solidFill>
              </a:rPr>
            </a:br>
            <a:r>
              <a:rPr lang="ru-RU" sz="1600" b="1" i="1">
                <a:solidFill>
                  <a:schemeClr val="tx1"/>
                </a:solidFill>
              </a:rPr>
              <a:t>(в сравнении с РФ и ХМАО </a:t>
            </a:r>
          </a:p>
          <a:p>
            <a:pPr>
              <a:defRPr sz="1600" b="1" i="1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600" b="1" i="1">
                <a:solidFill>
                  <a:schemeClr val="tx1"/>
                </a:solidFill>
              </a:rPr>
              <a:t>% успешно выполнивших задание)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bar"/>
        <c:grouping val="clustered"/>
        <c:ser>
          <c:idx val="0"/>
          <c:order val="0"/>
          <c:tx>
            <c:strRef>
              <c:f>'6 класс'!$M$5</c:f>
              <c:strCache>
                <c:ptCount val="1"/>
                <c:pt idx="0">
                  <c:v>задание 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'6 класс'!$A$6:$A$8</c:f>
              <c:strCache>
                <c:ptCount val="3"/>
                <c:pt idx="0">
                  <c:v>РФ</c:v>
                </c:pt>
                <c:pt idx="1">
                  <c:v>ХМАО - Югра</c:v>
                </c:pt>
                <c:pt idx="2">
                  <c:v>город Сургут (гимназия Салманова)</c:v>
                </c:pt>
              </c:strCache>
            </c:strRef>
          </c:cat>
          <c:val>
            <c:numRef>
              <c:f>'6 класс'!$M$6:$M$8</c:f>
              <c:numCache>
                <c:formatCode>General</c:formatCode>
                <c:ptCount val="3"/>
                <c:pt idx="0">
                  <c:v>57</c:v>
                </c:pt>
                <c:pt idx="1">
                  <c:v>64</c:v>
                </c:pt>
                <c:pt idx="2">
                  <c:v>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9CA-42F4-A07E-CA45E6355DF7}"/>
            </c:ext>
          </c:extLst>
        </c:ser>
        <c:ser>
          <c:idx val="1"/>
          <c:order val="1"/>
          <c:tx>
            <c:strRef>
              <c:f>'6 класс'!$N$5</c:f>
              <c:strCache>
                <c:ptCount val="1"/>
                <c:pt idx="0">
                  <c:v>задание 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'6 класс'!$A$6:$A$8</c:f>
              <c:strCache>
                <c:ptCount val="3"/>
                <c:pt idx="0">
                  <c:v>РФ</c:v>
                </c:pt>
                <c:pt idx="1">
                  <c:v>ХМАО - Югра</c:v>
                </c:pt>
                <c:pt idx="2">
                  <c:v>город Сургут (гимназия Салманова)</c:v>
                </c:pt>
              </c:strCache>
            </c:strRef>
          </c:cat>
          <c:val>
            <c:numRef>
              <c:f>'6 класс'!$N$6:$N$8</c:f>
              <c:numCache>
                <c:formatCode>General</c:formatCode>
                <c:ptCount val="3"/>
                <c:pt idx="0">
                  <c:v>54</c:v>
                </c:pt>
                <c:pt idx="1">
                  <c:v>56</c:v>
                </c:pt>
                <c:pt idx="2">
                  <c:v>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9CA-42F4-A07E-CA45E6355DF7}"/>
            </c:ext>
          </c:extLst>
        </c:ser>
        <c:gapWidth val="182"/>
        <c:axId val="178836992"/>
        <c:axId val="178838528"/>
      </c:barChart>
      <c:catAx>
        <c:axId val="178836992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8838528"/>
        <c:crosses val="autoZero"/>
        <c:auto val="1"/>
        <c:lblAlgn val="ctr"/>
        <c:lblOffset val="100"/>
      </c:catAx>
      <c:valAx>
        <c:axId val="178838528"/>
        <c:scaling>
          <c:orientation val="minMax"/>
        </c:scaling>
        <c:delete val="1"/>
        <c:axPos val="b"/>
        <c:numFmt formatCode="General" sourceLinked="1"/>
        <c:majorTickMark val="none"/>
        <c:tickLblPos val="nextTo"/>
        <c:crossAx val="178836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1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i="1">
                <a:solidFill>
                  <a:schemeClr val="tx1"/>
                </a:solidFill>
              </a:rPr>
              <a:t>выполнение задания 9</a:t>
            </a:r>
            <a:br>
              <a:rPr lang="ru-RU" b="1" i="1">
                <a:solidFill>
                  <a:schemeClr val="tx1"/>
                </a:solidFill>
              </a:rPr>
            </a:br>
            <a:r>
              <a:rPr lang="ru-RU" b="1" i="1">
                <a:solidFill>
                  <a:schemeClr val="tx1"/>
                </a:solidFill>
              </a:rPr>
              <a:t>(в сравнении с РФ и ХМАО </a:t>
            </a:r>
          </a:p>
          <a:p>
            <a:pPr>
              <a:defRPr sz="1680" b="1" i="1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i="1">
                <a:solidFill>
                  <a:schemeClr val="tx1"/>
                </a:solidFill>
              </a:rPr>
              <a:t>% успешно выполнивших задание)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bar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'6 класс'!$A$6:$A$8</c:f>
              <c:strCache>
                <c:ptCount val="3"/>
                <c:pt idx="0">
                  <c:v>РФ</c:v>
                </c:pt>
                <c:pt idx="1">
                  <c:v>ХМАО - Югра</c:v>
                </c:pt>
                <c:pt idx="2">
                  <c:v>город Сургут (гимназия Салманова)</c:v>
                </c:pt>
              </c:strCache>
            </c:strRef>
          </c:cat>
          <c:val>
            <c:numRef>
              <c:f>'6 класс'!$O$6:$O$8</c:f>
              <c:numCache>
                <c:formatCode>General</c:formatCode>
                <c:ptCount val="3"/>
                <c:pt idx="0">
                  <c:v>65</c:v>
                </c:pt>
                <c:pt idx="1">
                  <c:v>51</c:v>
                </c:pt>
                <c:pt idx="2">
                  <c:v>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D2A-4083-A730-BA19E300EFE2}"/>
            </c:ext>
          </c:extLst>
        </c:ser>
        <c:gapWidth val="182"/>
        <c:axId val="176917504"/>
        <c:axId val="177513216"/>
      </c:barChart>
      <c:catAx>
        <c:axId val="17691750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7513216"/>
        <c:crosses val="autoZero"/>
        <c:auto val="1"/>
        <c:lblAlgn val="ctr"/>
        <c:lblOffset val="100"/>
      </c:catAx>
      <c:valAx>
        <c:axId val="177513216"/>
        <c:scaling>
          <c:orientation val="minMax"/>
        </c:scaling>
        <c:delete val="1"/>
        <c:axPos val="b"/>
        <c:numFmt formatCode="General" sourceLinked="1"/>
        <c:majorTickMark val="none"/>
        <c:tickLblPos val="nextTo"/>
        <c:crossAx val="176917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1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i="1"/>
              <a:t>выполнение задания 10 
(в сравнении с РФ и ХМАО 
% успешно выполнивших задание)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bar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'6 класс'!$A$6:$A$8</c:f>
              <c:strCache>
                <c:ptCount val="3"/>
                <c:pt idx="0">
                  <c:v>РФ</c:v>
                </c:pt>
                <c:pt idx="1">
                  <c:v>ХМАО - Югра</c:v>
                </c:pt>
                <c:pt idx="2">
                  <c:v>город Сургут (гимназия Салманова)</c:v>
                </c:pt>
              </c:strCache>
            </c:strRef>
          </c:cat>
          <c:val>
            <c:numRef>
              <c:f>'6 класс'!$P$6:$P$8</c:f>
              <c:numCache>
                <c:formatCode>General</c:formatCode>
                <c:ptCount val="3"/>
                <c:pt idx="0">
                  <c:v>54</c:v>
                </c:pt>
                <c:pt idx="1">
                  <c:v>48</c:v>
                </c:pt>
                <c:pt idx="2">
                  <c:v>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518-44D2-96A8-7D24E0FDAAB2}"/>
            </c:ext>
          </c:extLst>
        </c:ser>
        <c:gapWidth val="182"/>
        <c:axId val="177500160"/>
        <c:axId val="177501696"/>
      </c:barChart>
      <c:catAx>
        <c:axId val="177500160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7501696"/>
        <c:crosses val="autoZero"/>
        <c:auto val="1"/>
        <c:lblAlgn val="ctr"/>
        <c:lblOffset val="100"/>
      </c:catAx>
      <c:valAx>
        <c:axId val="177501696"/>
        <c:scaling>
          <c:orientation val="minMax"/>
        </c:scaling>
        <c:delete val="1"/>
        <c:axPos val="b"/>
        <c:numFmt formatCode="General" sourceLinked="1"/>
        <c:majorTickMark val="none"/>
        <c:tickLblPos val="nextTo"/>
        <c:crossAx val="17750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/>
              <a:t>выполнение задания 1 
(в сравнении с РФ и ХМАО 
% успешно выполнивших задание)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'8 класс'!$D$3</c:f>
              <c:strCache>
                <c:ptCount val="1"/>
                <c:pt idx="0">
                  <c:v>1 пункт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'8 класс'!$A$4:$A$6</c:f>
              <c:strCache>
                <c:ptCount val="3"/>
                <c:pt idx="0">
                  <c:v>РФ</c:v>
                </c:pt>
                <c:pt idx="1">
                  <c:v>ХМАО - Югра</c:v>
                </c:pt>
                <c:pt idx="2">
                  <c:v>город Сургут (гимназия Салманова)</c:v>
                </c:pt>
              </c:strCache>
            </c:strRef>
          </c:cat>
          <c:val>
            <c:numRef>
              <c:f>'8 класс'!$D$4:$D$6</c:f>
              <c:numCache>
                <c:formatCode>General</c:formatCode>
                <c:ptCount val="3"/>
                <c:pt idx="0">
                  <c:v>28</c:v>
                </c:pt>
                <c:pt idx="1">
                  <c:v>24</c:v>
                </c:pt>
                <c:pt idx="2">
                  <c:v>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768-488B-A0EB-FBE2E9DCECC6}"/>
            </c:ext>
          </c:extLst>
        </c:ser>
        <c:ser>
          <c:idx val="1"/>
          <c:order val="1"/>
          <c:tx>
            <c:strRef>
              <c:f>'8 класс'!$E$3</c:f>
              <c:strCache>
                <c:ptCount val="1"/>
                <c:pt idx="0">
                  <c:v>2 пункт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'8 класс'!$A$4:$A$6</c:f>
              <c:strCache>
                <c:ptCount val="3"/>
                <c:pt idx="0">
                  <c:v>РФ</c:v>
                </c:pt>
                <c:pt idx="1">
                  <c:v>ХМАО - Югра</c:v>
                </c:pt>
                <c:pt idx="2">
                  <c:v>город Сургут (гимназия Салманова)</c:v>
                </c:pt>
              </c:strCache>
            </c:strRef>
          </c:cat>
          <c:val>
            <c:numRef>
              <c:f>'8 класс'!$E$4:$E$6</c:f>
              <c:numCache>
                <c:formatCode>General</c:formatCode>
                <c:ptCount val="3"/>
                <c:pt idx="0">
                  <c:v>44</c:v>
                </c:pt>
                <c:pt idx="1">
                  <c:v>41</c:v>
                </c:pt>
                <c:pt idx="2">
                  <c:v>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768-488B-A0EB-FBE2E9DCECC6}"/>
            </c:ext>
          </c:extLst>
        </c:ser>
        <c:gapWidth val="219"/>
        <c:overlap val="-27"/>
        <c:axId val="87503232"/>
        <c:axId val="87504768"/>
      </c:barChart>
      <c:catAx>
        <c:axId val="8750323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7504768"/>
        <c:crosses val="autoZero"/>
        <c:auto val="1"/>
        <c:lblAlgn val="ctr"/>
        <c:lblOffset val="100"/>
      </c:catAx>
      <c:valAx>
        <c:axId val="87504768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87503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1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b="1" i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b="1" i="1">
                <a:latin typeface="Times New Roman" pitchFamily="18" charset="0"/>
                <a:cs typeface="Times New Roman" pitchFamily="18" charset="0"/>
              </a:defRPr>
            </a:pPr>
            <a:r>
              <a:rPr lang="ru-RU" sz="1800" b="1" i="1" baseline="0">
                <a:latin typeface="Times New Roman" pitchFamily="18" charset="0"/>
                <a:cs typeface="Times New Roman" pitchFamily="18" charset="0"/>
              </a:rPr>
              <a:t>выполнение задания 2</a:t>
            </a:r>
            <a:br>
              <a:rPr lang="ru-RU" sz="1800" b="1" i="1" baseline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baseline="0">
                <a:latin typeface="Times New Roman" pitchFamily="18" charset="0"/>
                <a:cs typeface="Times New Roman" pitchFamily="18" charset="0"/>
              </a:rPr>
              <a:t>(в сравнении с РФ и ХМАО </a:t>
            </a:r>
            <a:br>
              <a:rPr lang="ru-RU" sz="1800" b="1" i="1" baseline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baseline="0">
                <a:latin typeface="Times New Roman" pitchFamily="18" charset="0"/>
                <a:cs typeface="Times New Roman" pitchFamily="18" charset="0"/>
              </a:rPr>
              <a:t>% успешно выполнивших задание)</a:t>
            </a:r>
            <a:endParaRPr lang="ru-RU" b="1" i="1">
              <a:latin typeface="Times New Roman" pitchFamily="18" charset="0"/>
              <a:cs typeface="Times New Roman" pitchFamily="18" charset="0"/>
            </a:endParaRP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600" b="1" i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'8 класс'!$A$4:$A$6</c:f>
              <c:strCache>
                <c:ptCount val="3"/>
                <c:pt idx="0">
                  <c:v>РФ</c:v>
                </c:pt>
                <c:pt idx="1">
                  <c:v>ХМАО - Югра</c:v>
                </c:pt>
                <c:pt idx="2">
                  <c:v>город Сургут (гимназия Салманова)</c:v>
                </c:pt>
              </c:strCache>
            </c:strRef>
          </c:cat>
          <c:val>
            <c:numRef>
              <c:f>'8 класс'!$F$4:$F$6</c:f>
              <c:numCache>
                <c:formatCode>General</c:formatCode>
                <c:ptCount val="3"/>
                <c:pt idx="0">
                  <c:v>28</c:v>
                </c:pt>
                <c:pt idx="1">
                  <c:v>34</c:v>
                </c:pt>
                <c:pt idx="2">
                  <c:v>41</c:v>
                </c:pt>
              </c:numCache>
            </c:numRef>
          </c:val>
        </c:ser>
        <c:axId val="87550208"/>
        <c:axId val="88809472"/>
      </c:barChart>
      <c:catAx>
        <c:axId val="87550208"/>
        <c:scaling>
          <c:orientation val="minMax"/>
        </c:scaling>
        <c:axPos val="b"/>
        <c:majorTickMark val="none"/>
        <c:tickLblPos val="nextTo"/>
        <c:crossAx val="88809472"/>
        <c:crosses val="autoZero"/>
        <c:auto val="1"/>
        <c:lblAlgn val="ctr"/>
        <c:lblOffset val="100"/>
      </c:catAx>
      <c:valAx>
        <c:axId val="88809472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8755020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dTable>
      <c:spPr>
        <a:noFill/>
        <a:ln w="25400">
          <a:noFill/>
        </a:ln>
      </c:spPr>
    </c:plotArea>
    <c:plotVisOnly val="1"/>
  </c:chart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800" b="1" i="1">
                <a:latin typeface="Times New Roman" pitchFamily="18" charset="0"/>
                <a:cs typeface="Times New Roman" pitchFamily="18" charset="0"/>
              </a:defRPr>
            </a:pPr>
            <a:r>
              <a:rPr lang="ru-RU" sz="1600" b="1" i="1" baseline="0" dirty="0">
                <a:latin typeface="Times New Roman" pitchFamily="18" charset="0"/>
                <a:cs typeface="Times New Roman" pitchFamily="18" charset="0"/>
              </a:rPr>
              <a:t>выполнение задания 3</a:t>
            </a:r>
            <a:br>
              <a:rPr lang="ru-RU" sz="1600" b="1" i="1" baseline="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baseline="0" dirty="0">
                <a:latin typeface="Times New Roman" pitchFamily="18" charset="0"/>
                <a:cs typeface="Times New Roman" pitchFamily="18" charset="0"/>
              </a:rPr>
              <a:t>(в сравнении с РФ и ХМАО </a:t>
            </a:r>
            <a:br>
              <a:rPr lang="ru-RU" sz="1600" b="1" i="1" baseline="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baseline="0" dirty="0">
                <a:latin typeface="Times New Roman" pitchFamily="18" charset="0"/>
                <a:cs typeface="Times New Roman" pitchFamily="18" charset="0"/>
              </a:rPr>
              <a:t>% успешно выполнивших задание</a:t>
            </a:r>
            <a:r>
              <a:rPr lang="ru-RU" sz="1800" b="1" i="1" baseline="0" dirty="0">
                <a:latin typeface="Times New Roman" pitchFamily="18" charset="0"/>
                <a:cs typeface="Times New Roman" pitchFamily="18" charset="0"/>
              </a:rPr>
              <a:t>)</a:t>
            </a:r>
          </a:p>
        </c:rich>
      </c:tx>
      <c:layout>
        <c:manualLayout>
          <c:xMode val="edge"/>
          <c:yMode val="edge"/>
          <c:x val="0.308437791299081"/>
          <c:y val="4.6296296296296302E-3"/>
        </c:manualLayout>
      </c:layout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20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'8 класс'!$A$4:$A$6</c:f>
              <c:strCache>
                <c:ptCount val="3"/>
                <c:pt idx="0">
                  <c:v>РФ</c:v>
                </c:pt>
                <c:pt idx="1">
                  <c:v>ХМАО - Югра</c:v>
                </c:pt>
                <c:pt idx="2">
                  <c:v>город Сургут (гимназия Салманова)</c:v>
                </c:pt>
              </c:strCache>
            </c:strRef>
          </c:cat>
          <c:val>
            <c:numRef>
              <c:f>'8 класс'!$G$4:$G$6</c:f>
              <c:numCache>
                <c:formatCode>General</c:formatCode>
                <c:ptCount val="3"/>
                <c:pt idx="0">
                  <c:v>74</c:v>
                </c:pt>
                <c:pt idx="1">
                  <c:v>60</c:v>
                </c:pt>
                <c:pt idx="2">
                  <c:v>92</c:v>
                </c:pt>
              </c:numCache>
            </c:numRef>
          </c:val>
        </c:ser>
        <c:dLbls>
          <c:showVal val="1"/>
        </c:dLbls>
        <c:shape val="box"/>
        <c:axId val="88827776"/>
        <c:axId val="88829312"/>
        <c:axId val="0"/>
      </c:bar3DChart>
      <c:catAx>
        <c:axId val="8882777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8829312"/>
        <c:crosses val="autoZero"/>
        <c:auto val="1"/>
        <c:lblAlgn val="ctr"/>
        <c:lblOffset val="100"/>
      </c:catAx>
      <c:valAx>
        <c:axId val="88829312"/>
        <c:scaling>
          <c:orientation val="minMax"/>
        </c:scaling>
        <c:delete val="1"/>
        <c:axPos val="l"/>
        <c:numFmt formatCode="General" sourceLinked="1"/>
        <c:tickLblPos val="nextTo"/>
        <c:crossAx val="88827776"/>
        <c:crosses val="autoZero"/>
        <c:crossBetween val="between"/>
      </c:valAx>
    </c:plotArea>
    <c:plotVisOnly val="1"/>
  </c:chart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i="1" dirty="0"/>
              <a:t>выполнение задания 4</a:t>
            </a:r>
            <a:br>
              <a:rPr lang="ru-RU" i="1" dirty="0"/>
            </a:br>
            <a:r>
              <a:rPr lang="ru-RU" i="1" dirty="0"/>
              <a:t>(в сравнении с РФ и ХМАО </a:t>
            </a:r>
            <a:br>
              <a:rPr lang="ru-RU" i="1" dirty="0"/>
            </a:br>
            <a:r>
              <a:rPr lang="ru-RU" i="1" dirty="0"/>
              <a:t>% успешно выполнивших задание)</a:t>
            </a:r>
          </a:p>
        </c:rich>
      </c:tx>
      <c:layout>
        <c:manualLayout>
          <c:xMode val="edge"/>
          <c:yMode val="edge"/>
          <c:x val="0.334513888888889"/>
          <c:y val="1.6836195965366927E-2"/>
        </c:manualLayout>
      </c:layout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'8 класс'!$A$4:$A$6</c:f>
              <c:strCache>
                <c:ptCount val="3"/>
                <c:pt idx="0">
                  <c:v>РФ</c:v>
                </c:pt>
                <c:pt idx="1">
                  <c:v>ХМАО - Югра</c:v>
                </c:pt>
                <c:pt idx="2">
                  <c:v>город Сургут (гимназия Салманова)</c:v>
                </c:pt>
              </c:strCache>
            </c:strRef>
          </c:cat>
          <c:val>
            <c:numRef>
              <c:f>'8 класс'!$H$4:$H$6</c:f>
              <c:numCache>
                <c:formatCode>General</c:formatCode>
                <c:ptCount val="3"/>
                <c:pt idx="0">
                  <c:v>79</c:v>
                </c:pt>
                <c:pt idx="1">
                  <c:v>83</c:v>
                </c:pt>
                <c:pt idx="2">
                  <c:v>79</c:v>
                </c:pt>
              </c:numCache>
            </c:numRef>
          </c:val>
        </c:ser>
        <c:gapWidth val="75"/>
        <c:shape val="cylinder"/>
        <c:axId val="117768576"/>
        <c:axId val="117770112"/>
        <c:axId val="0"/>
      </c:bar3DChart>
      <c:catAx>
        <c:axId val="11776857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17770112"/>
        <c:crosses val="autoZero"/>
        <c:auto val="1"/>
        <c:lblAlgn val="ctr"/>
        <c:lblOffset val="100"/>
      </c:catAx>
      <c:valAx>
        <c:axId val="117770112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117768576"/>
        <c:crosses val="autoZero"/>
        <c:crossBetween val="between"/>
      </c:valAx>
    </c:plotArea>
    <c:plotVisOnly val="1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600" i="1"/>
            </a:pPr>
            <a:r>
              <a:rPr lang="ru-RU" sz="1600" i="1"/>
              <a:t>выполнение задания 5</a:t>
            </a:r>
            <a:br>
              <a:rPr lang="ru-RU" sz="1600" i="1"/>
            </a:br>
            <a:r>
              <a:rPr lang="ru-RU" sz="1600" i="1"/>
              <a:t>(в сравнении с РФ и ХМАО </a:t>
            </a:r>
            <a:br>
              <a:rPr lang="ru-RU" sz="1600" i="1"/>
            </a:br>
            <a:r>
              <a:rPr lang="ru-RU" sz="1600" i="1"/>
              <a:t>% успешно выполнивших задание)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'8 класс'!$I$3</c:f>
              <c:strCache>
                <c:ptCount val="1"/>
                <c:pt idx="0">
                  <c:v>1 пункт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0.14122137404580154"/>
                </c:manualLayout>
              </c:layout>
              <c:showVal val="1"/>
            </c:dLbl>
            <c:dLbl>
              <c:idx val="1"/>
              <c:layout>
                <c:manualLayout>
                  <c:x val="4.6296296296296302E-3"/>
                  <c:y val="5.7251908396946632E-2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0.12595419847328243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'8 класс'!$A$4:$A$6</c:f>
              <c:strCache>
                <c:ptCount val="3"/>
                <c:pt idx="0">
                  <c:v>РФ</c:v>
                </c:pt>
                <c:pt idx="1">
                  <c:v>ХМАО - Югра</c:v>
                </c:pt>
                <c:pt idx="2">
                  <c:v>город Сургут (гимназия Салманова)</c:v>
                </c:pt>
              </c:strCache>
            </c:strRef>
          </c:cat>
          <c:val>
            <c:numRef>
              <c:f>'8 класс'!$I$4:$I$6</c:f>
              <c:numCache>
                <c:formatCode>General</c:formatCode>
                <c:ptCount val="3"/>
                <c:pt idx="0">
                  <c:v>61</c:v>
                </c:pt>
                <c:pt idx="1">
                  <c:v>54</c:v>
                </c:pt>
                <c:pt idx="2">
                  <c:v>80</c:v>
                </c:pt>
              </c:numCache>
            </c:numRef>
          </c:val>
        </c:ser>
        <c:ser>
          <c:idx val="1"/>
          <c:order val="1"/>
          <c:tx>
            <c:strRef>
              <c:f>'8 класс'!$J$3</c:f>
              <c:strCache>
                <c:ptCount val="1"/>
                <c:pt idx="0">
                  <c:v>2 пункт</c:v>
                </c:pt>
              </c:strCache>
            </c:strRef>
          </c:tx>
          <c:dLbls>
            <c:dLbl>
              <c:idx val="0"/>
              <c:layout>
                <c:manualLayout>
                  <c:x val="-4.6296296296296302E-3"/>
                  <c:y val="0.13740458015267187"/>
                </c:manualLayout>
              </c:layout>
              <c:showVal val="1"/>
            </c:dLbl>
            <c:dLbl>
              <c:idx val="1"/>
              <c:layout>
                <c:manualLayout>
                  <c:x val="2.0833333333333336E-2"/>
                  <c:y val="6.8702290076335895E-2"/>
                </c:manualLayout>
              </c:layout>
              <c:showVal val="1"/>
            </c:dLbl>
            <c:dLbl>
              <c:idx val="2"/>
              <c:layout>
                <c:manualLayout>
                  <c:x val="9.2592592592592622E-3"/>
                  <c:y val="0.16793893129771001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'8 класс'!$A$4:$A$6</c:f>
              <c:strCache>
                <c:ptCount val="3"/>
                <c:pt idx="0">
                  <c:v>РФ</c:v>
                </c:pt>
                <c:pt idx="1">
                  <c:v>ХМАО - Югра</c:v>
                </c:pt>
                <c:pt idx="2">
                  <c:v>город Сургут (гимназия Салманова)</c:v>
                </c:pt>
              </c:strCache>
            </c:strRef>
          </c:cat>
          <c:val>
            <c:numRef>
              <c:f>'8 класс'!$J$4:$J$6</c:f>
              <c:numCache>
                <c:formatCode>General</c:formatCode>
                <c:ptCount val="3"/>
                <c:pt idx="0">
                  <c:v>71</c:v>
                </c:pt>
                <c:pt idx="1">
                  <c:v>65</c:v>
                </c:pt>
                <c:pt idx="2">
                  <c:v>85</c:v>
                </c:pt>
              </c:numCache>
            </c:numRef>
          </c:val>
        </c:ser>
        <c:gapWidth val="75"/>
        <c:shape val="box"/>
        <c:axId val="117808512"/>
        <c:axId val="117810304"/>
        <c:axId val="0"/>
      </c:bar3DChart>
      <c:catAx>
        <c:axId val="117808512"/>
        <c:scaling>
          <c:orientation val="minMax"/>
        </c:scaling>
        <c:axPos val="b"/>
        <c:majorTickMark val="none"/>
        <c:tickLblPos val="nextTo"/>
        <c:crossAx val="117810304"/>
        <c:crosses val="autoZero"/>
        <c:auto val="1"/>
        <c:lblAlgn val="ctr"/>
        <c:lblOffset val="100"/>
      </c:catAx>
      <c:valAx>
        <c:axId val="117810304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117808512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b="1" i="1">
                <a:latin typeface="Times New Roman" pitchFamily="18" charset="0"/>
                <a:cs typeface="Times New Roman" pitchFamily="18" charset="0"/>
              </a:defRPr>
            </a:pPr>
            <a:r>
              <a:rPr lang="ru-RU" sz="1800" b="1" i="1" baseline="0" dirty="0">
                <a:latin typeface="Times New Roman" pitchFamily="18" charset="0"/>
                <a:cs typeface="Times New Roman" pitchFamily="18" charset="0"/>
              </a:rPr>
              <a:t>выполнение задания </a:t>
            </a:r>
            <a:r>
              <a:rPr lang="ru-RU" sz="1800" b="1" i="1" baseline="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800" b="1" i="1" baseline="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baseline="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baseline="0" dirty="0">
                <a:latin typeface="Times New Roman" pitchFamily="18" charset="0"/>
                <a:cs typeface="Times New Roman" pitchFamily="18" charset="0"/>
              </a:rPr>
              <a:t>(в сравнении с РФ и ХМАО </a:t>
            </a:r>
            <a:br>
              <a:rPr lang="ru-RU" sz="1800" b="1" i="1" baseline="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baseline="0" dirty="0">
                <a:latin typeface="Times New Roman" pitchFamily="18" charset="0"/>
                <a:cs typeface="Times New Roman" pitchFamily="18" charset="0"/>
              </a:rPr>
              <a:t>% успешно выполнивших задание)</a:t>
            </a:r>
          </a:p>
        </c:rich>
      </c:tx>
      <c:layout>
        <c:manualLayout>
          <c:xMode val="edge"/>
          <c:yMode val="edge"/>
          <c:x val="0.3397482866724994"/>
          <c:y val="1.9642228626261419E-2"/>
        </c:manualLayout>
      </c:layout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'8 класс'!$K$3</c:f>
              <c:strCache>
                <c:ptCount val="1"/>
                <c:pt idx="0">
                  <c:v>1 пункт</c:v>
                </c:pt>
              </c:strCache>
            </c:strRef>
          </c:tx>
          <c:dLbls>
            <c:dLbl>
              <c:idx val="0"/>
              <c:layout>
                <c:manualLayout>
                  <c:x val="6.9444444444444458E-3"/>
                  <c:y val="0.13468956772293542"/>
                </c:manualLayout>
              </c:layout>
              <c:showVal val="1"/>
            </c:dLbl>
            <c:dLbl>
              <c:idx val="1"/>
              <c:layout>
                <c:manualLayout>
                  <c:x val="1.1574074074074073E-2"/>
                  <c:y val="9.5405110470412613E-2"/>
                </c:manualLayout>
              </c:layout>
              <c:showVal val="1"/>
            </c:dLbl>
            <c:dLbl>
              <c:idx val="2"/>
              <c:layout>
                <c:manualLayout>
                  <c:x val="1.0416666666666666E-2"/>
                  <c:y val="6.734478386146768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'8 класс'!$A$4:$A$6</c:f>
              <c:strCache>
                <c:ptCount val="3"/>
                <c:pt idx="0">
                  <c:v>РФ</c:v>
                </c:pt>
                <c:pt idx="1">
                  <c:v>ХМАО - Югра</c:v>
                </c:pt>
                <c:pt idx="2">
                  <c:v>город Сургут (гимназия Салманова)</c:v>
                </c:pt>
              </c:strCache>
            </c:strRef>
          </c:cat>
          <c:val>
            <c:numRef>
              <c:f>'8 класс'!$K$4:$K$6</c:f>
              <c:numCache>
                <c:formatCode>General</c:formatCode>
                <c:ptCount val="3"/>
                <c:pt idx="0">
                  <c:v>71</c:v>
                </c:pt>
                <c:pt idx="1">
                  <c:v>67</c:v>
                </c:pt>
                <c:pt idx="2">
                  <c:v>77</c:v>
                </c:pt>
              </c:numCache>
            </c:numRef>
          </c:val>
        </c:ser>
        <c:ser>
          <c:idx val="1"/>
          <c:order val="1"/>
          <c:tx>
            <c:strRef>
              <c:f>'8 класс'!$L$3</c:f>
              <c:strCache>
                <c:ptCount val="1"/>
                <c:pt idx="0">
                  <c:v>2 пункт</c:v>
                </c:pt>
              </c:strCache>
            </c:strRef>
          </c:tx>
          <c:dLbls>
            <c:dLbl>
              <c:idx val="0"/>
              <c:layout>
                <c:manualLayout>
                  <c:x val="1.7361111111111115E-2"/>
                  <c:y val="7.8568914505045676E-2"/>
                </c:manualLayout>
              </c:layout>
              <c:showVal val="1"/>
            </c:dLbl>
            <c:dLbl>
              <c:idx val="1"/>
              <c:layout>
                <c:manualLayout>
                  <c:x val="1.7361111111111115E-2"/>
                  <c:y val="0.10662924111399058"/>
                </c:manualLayout>
              </c:layout>
              <c:showVal val="1"/>
            </c:dLbl>
            <c:dLbl>
              <c:idx val="2"/>
              <c:layout>
                <c:manualLayout>
                  <c:x val="2.0833333333333336E-2"/>
                  <c:y val="0.12907750240114643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'8 класс'!$A$4:$A$6</c:f>
              <c:strCache>
                <c:ptCount val="3"/>
                <c:pt idx="0">
                  <c:v>РФ</c:v>
                </c:pt>
                <c:pt idx="1">
                  <c:v>ХМАО - Югра</c:v>
                </c:pt>
                <c:pt idx="2">
                  <c:v>город Сургут (гимназия Салманова)</c:v>
                </c:pt>
              </c:strCache>
            </c:strRef>
          </c:cat>
          <c:val>
            <c:numRef>
              <c:f>'8 класс'!$L$4:$L$6</c:f>
              <c:numCache>
                <c:formatCode>General</c:formatCode>
                <c:ptCount val="3"/>
                <c:pt idx="0">
                  <c:v>54</c:v>
                </c:pt>
                <c:pt idx="1">
                  <c:v>55</c:v>
                </c:pt>
                <c:pt idx="2">
                  <c:v>62</c:v>
                </c:pt>
              </c:numCache>
            </c:numRef>
          </c:val>
        </c:ser>
        <c:gapWidth val="75"/>
        <c:shape val="cylinder"/>
        <c:axId val="62016512"/>
        <c:axId val="62042880"/>
        <c:axId val="0"/>
      </c:bar3DChart>
      <c:catAx>
        <c:axId val="62016512"/>
        <c:scaling>
          <c:orientation val="minMax"/>
        </c:scaling>
        <c:axPos val="b"/>
        <c:majorTickMark val="none"/>
        <c:tickLblPos val="nextTo"/>
        <c:crossAx val="62042880"/>
        <c:crosses val="autoZero"/>
        <c:auto val="1"/>
        <c:lblAlgn val="ctr"/>
        <c:lblOffset val="100"/>
      </c:catAx>
      <c:valAx>
        <c:axId val="62042880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62016512"/>
        <c:crosses val="autoZero"/>
        <c:crossBetween val="between"/>
      </c:valAx>
    </c:plotArea>
    <c:legend>
      <c:legendPos val="b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bar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'6 класс'!$A$6:$A$8</c:f>
              <c:strCache>
                <c:ptCount val="3"/>
                <c:pt idx="0">
                  <c:v>РФ</c:v>
                </c:pt>
                <c:pt idx="1">
                  <c:v>ХМАО - Югра</c:v>
                </c:pt>
                <c:pt idx="2">
                  <c:v>город Сургут (гимназия Салманова)</c:v>
                </c:pt>
              </c:strCache>
            </c:strRef>
          </c:cat>
          <c:val>
            <c:numRef>
              <c:f>'6 класс'!$C$6:$C$8</c:f>
              <c:numCache>
                <c:formatCode>0</c:formatCode>
                <c:ptCount val="3"/>
                <c:pt idx="0">
                  <c:v>56.307692307692278</c:v>
                </c:pt>
                <c:pt idx="1">
                  <c:v>56.384615384615373</c:v>
                </c:pt>
                <c:pt idx="2">
                  <c:v>68.384615384615415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1EE-489C-9753-5C76939C4272}"/>
            </c:ext>
          </c:extLst>
        </c:ser>
        <c:gapWidth val="182"/>
        <c:axId val="63735680"/>
        <c:axId val="61968384"/>
      </c:barChart>
      <c:catAx>
        <c:axId val="63735680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1968384"/>
        <c:crosses val="autoZero"/>
        <c:auto val="1"/>
        <c:lblAlgn val="ctr"/>
        <c:lblOffset val="100"/>
      </c:catAx>
      <c:valAx>
        <c:axId val="61968384"/>
        <c:scaling>
          <c:orientation val="minMax"/>
        </c:scaling>
        <c:delete val="1"/>
        <c:axPos val="b"/>
        <c:numFmt formatCode="0" sourceLinked="1"/>
        <c:majorTickMark val="none"/>
        <c:tickLblPos val="nextTo"/>
        <c:crossAx val="63735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b="1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800" b="1" i="1">
                <a:latin typeface="Times New Roman" pitchFamily="18" charset="0"/>
                <a:cs typeface="Times New Roman" pitchFamily="18" charset="0"/>
              </a:defRPr>
            </a:pPr>
            <a:r>
              <a:rPr lang="ru-RU" sz="1800" b="1" i="1" baseline="0">
                <a:latin typeface="Times New Roman" pitchFamily="18" charset="0"/>
                <a:cs typeface="Times New Roman" pitchFamily="18" charset="0"/>
              </a:rPr>
              <a:t>выполнение задания 7</a:t>
            </a:r>
            <a:br>
              <a:rPr lang="ru-RU" sz="1800" b="1" i="1" baseline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baseline="0">
                <a:latin typeface="Times New Roman" pitchFamily="18" charset="0"/>
                <a:cs typeface="Times New Roman" pitchFamily="18" charset="0"/>
              </a:rPr>
              <a:t>(в сравнении с РФ и ХМАО </a:t>
            </a:r>
            <a:br>
              <a:rPr lang="ru-RU" sz="1800" b="1" i="1" baseline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baseline="0">
                <a:latin typeface="Times New Roman" pitchFamily="18" charset="0"/>
                <a:cs typeface="Times New Roman" pitchFamily="18" charset="0"/>
              </a:rPr>
              <a:t>% успешно выполнивших задание)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'8 класс'!$M$3</c:f>
              <c:strCache>
                <c:ptCount val="1"/>
                <c:pt idx="0">
                  <c:v>1 пункт</c:v>
                </c:pt>
              </c:strCache>
            </c:strRef>
          </c:tx>
          <c:dLbls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'8 класс'!$A$4:$A$6</c:f>
              <c:strCache>
                <c:ptCount val="3"/>
                <c:pt idx="0">
                  <c:v>РФ</c:v>
                </c:pt>
                <c:pt idx="1">
                  <c:v>ХМАО - Югра</c:v>
                </c:pt>
                <c:pt idx="2">
                  <c:v>город Сургут (гимназия Салманова)</c:v>
                </c:pt>
              </c:strCache>
            </c:strRef>
          </c:cat>
          <c:val>
            <c:numRef>
              <c:f>'8 класс'!$M$4:$M$6</c:f>
              <c:numCache>
                <c:formatCode>General</c:formatCode>
                <c:ptCount val="3"/>
                <c:pt idx="0">
                  <c:v>72</c:v>
                </c:pt>
                <c:pt idx="1">
                  <c:v>69</c:v>
                </c:pt>
                <c:pt idx="2">
                  <c:v>70</c:v>
                </c:pt>
              </c:numCache>
            </c:numRef>
          </c:val>
        </c:ser>
        <c:ser>
          <c:idx val="1"/>
          <c:order val="1"/>
          <c:tx>
            <c:strRef>
              <c:f>'8 класс'!$N$3</c:f>
              <c:strCache>
                <c:ptCount val="1"/>
                <c:pt idx="0">
                  <c:v>2 пункт</c:v>
                </c:pt>
              </c:strCache>
            </c:strRef>
          </c:tx>
          <c:dLbls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'8 класс'!$A$4:$A$6</c:f>
              <c:strCache>
                <c:ptCount val="3"/>
                <c:pt idx="0">
                  <c:v>РФ</c:v>
                </c:pt>
                <c:pt idx="1">
                  <c:v>ХМАО - Югра</c:v>
                </c:pt>
                <c:pt idx="2">
                  <c:v>город Сургут (гимназия Салманова)</c:v>
                </c:pt>
              </c:strCache>
            </c:strRef>
          </c:cat>
          <c:val>
            <c:numRef>
              <c:f>'8 класс'!$N$4:$N$6</c:f>
              <c:numCache>
                <c:formatCode>General</c:formatCode>
                <c:ptCount val="3"/>
                <c:pt idx="0">
                  <c:v>53</c:v>
                </c:pt>
                <c:pt idx="1">
                  <c:v>51</c:v>
                </c:pt>
                <c:pt idx="2">
                  <c:v>46</c:v>
                </c:pt>
              </c:numCache>
            </c:numRef>
          </c:val>
        </c:ser>
        <c:gapWidth val="75"/>
        <c:shape val="cone"/>
        <c:axId val="117840512"/>
        <c:axId val="117850496"/>
        <c:axId val="0"/>
      </c:bar3DChart>
      <c:catAx>
        <c:axId val="117840512"/>
        <c:scaling>
          <c:orientation val="minMax"/>
        </c:scaling>
        <c:axPos val="b"/>
        <c:majorTickMark val="none"/>
        <c:tickLblPos val="nextTo"/>
        <c:crossAx val="117850496"/>
        <c:crosses val="autoZero"/>
        <c:auto val="1"/>
        <c:lblAlgn val="ctr"/>
        <c:lblOffset val="100"/>
      </c:catAx>
      <c:valAx>
        <c:axId val="117850496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117840512"/>
        <c:crosses val="autoZero"/>
        <c:crossBetween val="between"/>
      </c:valAx>
    </c:plotArea>
    <c:legend>
      <c:legendPos val="b"/>
      <c:layout/>
    </c:legend>
    <c:plotVisOnly val="1"/>
  </c:chart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выполнение задания 8</a:t>
            </a:r>
            <a:br>
              <a:rPr lang="ru-RU"/>
            </a:br>
            <a:r>
              <a:rPr lang="ru-RU"/>
              <a:t>(в сравнении с РФ и ХМАО </a:t>
            </a:r>
            <a:br>
              <a:rPr lang="ru-RU"/>
            </a:br>
            <a:r>
              <a:rPr lang="ru-RU"/>
              <a:t>% успешно выполнивших задание)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dLbls>
            <c:dLbl>
              <c:idx val="0"/>
              <c:layout>
                <c:manualLayout>
                  <c:x val="8.1081087983067689E-3"/>
                  <c:y val="0.11416921508664638"/>
                </c:manualLayout>
              </c:layout>
              <c:showVal val="1"/>
            </c:dLbl>
            <c:dLbl>
              <c:idx val="1"/>
              <c:layout>
                <c:manualLayout>
                  <c:x val="9.729730557968129E-3"/>
                  <c:y val="0.12640163098878693"/>
                </c:manualLayout>
              </c:layout>
              <c:showVal val="1"/>
            </c:dLbl>
            <c:dLbl>
              <c:idx val="2"/>
              <c:layout>
                <c:manualLayout>
                  <c:x val="9.729730557968129E-3"/>
                  <c:y val="0.10601427115188586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'8 класс'!$A$4:$A$6</c:f>
              <c:strCache>
                <c:ptCount val="3"/>
                <c:pt idx="0">
                  <c:v>РФ</c:v>
                </c:pt>
                <c:pt idx="1">
                  <c:v>ХМАО - Югра</c:v>
                </c:pt>
                <c:pt idx="2">
                  <c:v>город Сургут (гимназия Салманова)</c:v>
                </c:pt>
              </c:strCache>
            </c:strRef>
          </c:cat>
          <c:val>
            <c:numRef>
              <c:f>'8 класс'!$O$4:$O$6</c:f>
              <c:numCache>
                <c:formatCode>General</c:formatCode>
                <c:ptCount val="3"/>
                <c:pt idx="0">
                  <c:v>33</c:v>
                </c:pt>
                <c:pt idx="1">
                  <c:v>36</c:v>
                </c:pt>
                <c:pt idx="2">
                  <c:v>16</c:v>
                </c:pt>
              </c:numCache>
            </c:numRef>
          </c:val>
        </c:ser>
        <c:gapWidth val="75"/>
        <c:shape val="cylinder"/>
        <c:axId val="117912704"/>
        <c:axId val="117914240"/>
        <c:axId val="0"/>
      </c:bar3DChart>
      <c:catAx>
        <c:axId val="11791270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117914240"/>
        <c:crosses val="autoZero"/>
        <c:auto val="1"/>
        <c:lblAlgn val="ctr"/>
        <c:lblOffset val="100"/>
      </c:catAx>
      <c:valAx>
        <c:axId val="117914240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117912704"/>
        <c:crosses val="autoZero"/>
        <c:crossBetween val="between"/>
      </c:valAx>
    </c:plotArea>
    <c:plotVisOnly val="1"/>
  </c:chart>
  <c:txPr>
    <a:bodyPr/>
    <a:lstStyle/>
    <a:p>
      <a:pPr>
        <a:defRPr sz="1600" b="1" i="1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b="1" i="1">
                <a:latin typeface="Times New Roman" pitchFamily="18" charset="0"/>
                <a:cs typeface="Times New Roman" pitchFamily="18" charset="0"/>
              </a:defRPr>
            </a:pPr>
            <a:r>
              <a:rPr lang="ru-RU" sz="1800" b="1" i="1" baseline="0">
                <a:latin typeface="Times New Roman" pitchFamily="18" charset="0"/>
                <a:cs typeface="Times New Roman" pitchFamily="18" charset="0"/>
              </a:rPr>
              <a:t>выполнение задания 9</a:t>
            </a:r>
            <a:br>
              <a:rPr lang="ru-RU" sz="1800" b="1" i="1" baseline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baseline="0">
                <a:latin typeface="Times New Roman" pitchFamily="18" charset="0"/>
                <a:cs typeface="Times New Roman" pitchFamily="18" charset="0"/>
              </a:rPr>
              <a:t>(в сравнении с РФ и ХМАО </a:t>
            </a:r>
            <a:br>
              <a:rPr lang="ru-RU" sz="1800" b="1" i="1" baseline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baseline="0">
                <a:latin typeface="Times New Roman" pitchFamily="18" charset="0"/>
                <a:cs typeface="Times New Roman" pitchFamily="18" charset="0"/>
              </a:rPr>
              <a:t>% успешно выполнивших задание)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dLbls>
            <c:dLbl>
              <c:idx val="0"/>
              <c:layout>
                <c:manualLayout>
                  <c:x val="1.4457832011091546E-2"/>
                  <c:y val="0.14814814814814817"/>
                </c:manualLayout>
              </c:layout>
              <c:showVal val="1"/>
            </c:dLbl>
            <c:dLbl>
              <c:idx val="1"/>
              <c:layout>
                <c:manualLayout>
                  <c:x val="7.2289160055457749E-3"/>
                  <c:y val="0.10648148148148151"/>
                </c:manualLayout>
              </c:layout>
              <c:showVal val="1"/>
            </c:dLbl>
            <c:dLbl>
              <c:idx val="2"/>
              <c:layout>
                <c:manualLayout>
                  <c:x val="1.9879519015250882E-2"/>
                  <c:y val="0.1111111111111111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'8 класс'!$A$4:$A$6</c:f>
              <c:strCache>
                <c:ptCount val="3"/>
                <c:pt idx="0">
                  <c:v>РФ</c:v>
                </c:pt>
                <c:pt idx="1">
                  <c:v>ХМАО - Югра</c:v>
                </c:pt>
                <c:pt idx="2">
                  <c:v>город Сургут (гимназия Салманова)</c:v>
                </c:pt>
              </c:strCache>
            </c:strRef>
          </c:cat>
          <c:val>
            <c:numRef>
              <c:f>'8 класс'!$P$4:$P$6</c:f>
              <c:numCache>
                <c:formatCode>General</c:formatCode>
                <c:ptCount val="3"/>
                <c:pt idx="0">
                  <c:v>55</c:v>
                </c:pt>
                <c:pt idx="1">
                  <c:v>34</c:v>
                </c:pt>
                <c:pt idx="2">
                  <c:v>36</c:v>
                </c:pt>
              </c:numCache>
            </c:numRef>
          </c:val>
        </c:ser>
        <c:gapWidth val="75"/>
        <c:shape val="cylinder"/>
        <c:axId val="117931008"/>
        <c:axId val="117957376"/>
        <c:axId val="0"/>
      </c:bar3DChart>
      <c:catAx>
        <c:axId val="11793100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7957376"/>
        <c:crosses val="autoZero"/>
        <c:auto val="1"/>
        <c:lblAlgn val="ctr"/>
        <c:lblOffset val="100"/>
      </c:catAx>
      <c:valAx>
        <c:axId val="117957376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117931008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'8 класс'!$A$5:$A$7</c:f>
              <c:strCache>
                <c:ptCount val="3"/>
                <c:pt idx="0">
                  <c:v>РФ</c:v>
                </c:pt>
                <c:pt idx="1">
                  <c:v>ХМАО - Югра</c:v>
                </c:pt>
                <c:pt idx="2">
                  <c:v>город Сургут (гимназия Салманова)</c:v>
                </c:pt>
              </c:strCache>
            </c:strRef>
          </c:cat>
          <c:val>
            <c:numRef>
              <c:f>'8 класс'!$C$5:$C$7</c:f>
              <c:numCache>
                <c:formatCode>0</c:formatCode>
                <c:ptCount val="3"/>
                <c:pt idx="0">
                  <c:v>55.615384615384592</c:v>
                </c:pt>
                <c:pt idx="1">
                  <c:v>51.769230769230766</c:v>
                </c:pt>
                <c:pt idx="2">
                  <c:v>62.07692307692308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9E8-412A-96B3-052A65FC59C6}"/>
            </c:ext>
          </c:extLst>
        </c:ser>
        <c:gapWidth val="182"/>
        <c:axId val="118996992"/>
        <c:axId val="118998528"/>
      </c:barChart>
      <c:catAx>
        <c:axId val="118996992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8998528"/>
        <c:crosses val="autoZero"/>
        <c:auto val="1"/>
        <c:lblAlgn val="ctr"/>
        <c:lblOffset val="100"/>
      </c:catAx>
      <c:valAx>
        <c:axId val="118998528"/>
        <c:scaling>
          <c:orientation val="minMax"/>
        </c:scaling>
        <c:delete val="1"/>
        <c:axPos val="b"/>
        <c:numFmt formatCode="0" sourceLinked="1"/>
        <c:majorTickMark val="none"/>
        <c:tickLblPos val="nextTo"/>
        <c:crossAx val="118996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b="1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свод!$B$5</c:f>
              <c:strCache>
                <c:ptCount val="1"/>
                <c:pt idx="0">
                  <c:v>высокий уровень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свод!$C$3:$F$3</c:f>
              <c:strCache>
                <c:ptCount val="4"/>
                <c:pt idx="0">
                  <c:v>численность учащихся 6-х классов </c:v>
                </c:pt>
                <c:pt idx="1">
                  <c:v>численность учащихся 8-х классов </c:v>
                </c:pt>
                <c:pt idx="2">
                  <c:v>% от общего числа 6 класс</c:v>
                </c:pt>
                <c:pt idx="3">
                  <c:v>% от общего числа 8 класс</c:v>
                </c:pt>
              </c:strCache>
            </c:strRef>
          </c:cat>
          <c:val>
            <c:numRef>
              <c:f>свод!$C$5:$F$5</c:f>
              <c:numCache>
                <c:formatCode>General</c:formatCode>
                <c:ptCount val="4"/>
                <c:pt idx="0">
                  <c:v>13</c:v>
                </c:pt>
                <c:pt idx="1">
                  <c:v>7</c:v>
                </c:pt>
                <c:pt idx="2" formatCode="0.0">
                  <c:v>8.9041095890410968</c:v>
                </c:pt>
                <c:pt idx="3" formatCode="0.0">
                  <c:v>10.144927536231881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B21-42BE-AF94-7A2EEFA25A48}"/>
            </c:ext>
          </c:extLst>
        </c:ser>
        <c:ser>
          <c:idx val="1"/>
          <c:order val="1"/>
          <c:tx>
            <c:strRef>
              <c:f>свод!$B$6</c:f>
              <c:strCache>
                <c:ptCount val="1"/>
                <c:pt idx="0">
                  <c:v>средний уровень (базовый)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свод!$C$3:$F$3</c:f>
              <c:strCache>
                <c:ptCount val="4"/>
                <c:pt idx="0">
                  <c:v>численность учащихся 6-х классов </c:v>
                </c:pt>
                <c:pt idx="1">
                  <c:v>численность учащихся 8-х классов </c:v>
                </c:pt>
                <c:pt idx="2">
                  <c:v>% от общего числа 6 класс</c:v>
                </c:pt>
                <c:pt idx="3">
                  <c:v>% от общего числа 8 класс</c:v>
                </c:pt>
              </c:strCache>
            </c:strRef>
          </c:cat>
          <c:val>
            <c:numRef>
              <c:f>свод!$C$6:$F$6</c:f>
              <c:numCache>
                <c:formatCode>General</c:formatCode>
                <c:ptCount val="4"/>
                <c:pt idx="0">
                  <c:v>123</c:v>
                </c:pt>
                <c:pt idx="1">
                  <c:v>56</c:v>
                </c:pt>
                <c:pt idx="2" formatCode="0.0">
                  <c:v>84.246575342465718</c:v>
                </c:pt>
                <c:pt idx="3" formatCode="0.0">
                  <c:v>81.159420289855092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B21-42BE-AF94-7A2EEFA25A48}"/>
            </c:ext>
          </c:extLst>
        </c:ser>
        <c:ser>
          <c:idx val="2"/>
          <c:order val="2"/>
          <c:tx>
            <c:strRef>
              <c:f>свод!$B$7</c:f>
              <c:strCache>
                <c:ptCount val="1"/>
                <c:pt idx="0">
                  <c:v>низкий уровень (недостаточный)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свод!$C$3:$F$3</c:f>
              <c:strCache>
                <c:ptCount val="4"/>
                <c:pt idx="0">
                  <c:v>численность учащихся 6-х классов </c:v>
                </c:pt>
                <c:pt idx="1">
                  <c:v>численность учащихся 8-х классов </c:v>
                </c:pt>
                <c:pt idx="2">
                  <c:v>% от общего числа 6 класс</c:v>
                </c:pt>
                <c:pt idx="3">
                  <c:v>% от общего числа 8 класс</c:v>
                </c:pt>
              </c:strCache>
            </c:strRef>
          </c:cat>
          <c:val>
            <c:numRef>
              <c:f>свод!$C$7:$F$7</c:f>
              <c:numCache>
                <c:formatCode>General</c:formatCode>
                <c:ptCount val="4"/>
                <c:pt idx="0">
                  <c:v>10</c:v>
                </c:pt>
                <c:pt idx="1">
                  <c:v>8</c:v>
                </c:pt>
                <c:pt idx="2" formatCode="0.0">
                  <c:v>6.8493150684931505</c:v>
                </c:pt>
                <c:pt idx="3" formatCode="0.0">
                  <c:v>11.594202898550725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B21-42BE-AF94-7A2EEFA25A48}"/>
            </c:ext>
          </c:extLst>
        </c:ser>
        <c:gapWidth val="219"/>
        <c:overlap val="-27"/>
        <c:axId val="110153728"/>
        <c:axId val="110155264"/>
      </c:barChart>
      <c:catAx>
        <c:axId val="11015372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0155264"/>
        <c:crosses val="autoZero"/>
        <c:auto val="1"/>
        <c:lblAlgn val="ctr"/>
        <c:lblOffset val="100"/>
      </c:catAx>
      <c:valAx>
        <c:axId val="110155264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110153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1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200" b="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1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i="1"/>
              <a:t>выполнение задания 1 
(в сравнении с РФ и ХМАО </a:t>
            </a:r>
          </a:p>
          <a:p>
            <a:pPr>
              <a:defRPr sz="1440" b="1" i="1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i="1"/>
              <a:t>% </a:t>
            </a:r>
            <a:r>
              <a:rPr lang="ru-RU" sz="1200" b="1" i="1"/>
              <a:t>успешно выполнивших задание</a:t>
            </a:r>
            <a:r>
              <a:rPr lang="ru-RU" b="1" i="1"/>
              <a:t>)
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bar"/>
        <c:grouping val="clustered"/>
        <c:ser>
          <c:idx val="0"/>
          <c:order val="0"/>
          <c:tx>
            <c:strRef>
              <c:f>'6 класс'!$D$5</c:f>
              <c:strCache>
                <c:ptCount val="1"/>
                <c:pt idx="0">
                  <c:v>1 пункт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'6 класс'!$A$6:$A$8</c:f>
              <c:strCache>
                <c:ptCount val="3"/>
                <c:pt idx="0">
                  <c:v>РФ</c:v>
                </c:pt>
                <c:pt idx="1">
                  <c:v>ХМАО - Югра</c:v>
                </c:pt>
                <c:pt idx="2">
                  <c:v>город Сургут (гимназия Салманова)</c:v>
                </c:pt>
              </c:strCache>
            </c:strRef>
          </c:cat>
          <c:val>
            <c:numRef>
              <c:f>'6 класс'!$D$6:$D$8</c:f>
              <c:numCache>
                <c:formatCode>General</c:formatCode>
                <c:ptCount val="3"/>
                <c:pt idx="0">
                  <c:v>30</c:v>
                </c:pt>
                <c:pt idx="1">
                  <c:v>34</c:v>
                </c:pt>
                <c:pt idx="2">
                  <c:v>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E55-4756-8A21-9A5CBCBA4152}"/>
            </c:ext>
          </c:extLst>
        </c:ser>
        <c:ser>
          <c:idx val="1"/>
          <c:order val="1"/>
          <c:tx>
            <c:strRef>
              <c:f>'6 класс'!$E$5</c:f>
              <c:strCache>
                <c:ptCount val="1"/>
                <c:pt idx="0">
                  <c:v>2 пункт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'6 класс'!$A$6:$A$8</c:f>
              <c:strCache>
                <c:ptCount val="3"/>
                <c:pt idx="0">
                  <c:v>РФ</c:v>
                </c:pt>
                <c:pt idx="1">
                  <c:v>ХМАО - Югра</c:v>
                </c:pt>
                <c:pt idx="2">
                  <c:v>город Сургут (гимназия Салманова)</c:v>
                </c:pt>
              </c:strCache>
            </c:strRef>
          </c:cat>
          <c:val>
            <c:numRef>
              <c:f>'6 класс'!$E$6:$E$8</c:f>
              <c:numCache>
                <c:formatCode>General</c:formatCode>
                <c:ptCount val="3"/>
                <c:pt idx="0">
                  <c:v>40</c:v>
                </c:pt>
                <c:pt idx="1">
                  <c:v>45</c:v>
                </c:pt>
                <c:pt idx="2">
                  <c:v>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E55-4756-8A21-9A5CBCBA4152}"/>
            </c:ext>
          </c:extLst>
        </c:ser>
        <c:gapWidth val="182"/>
        <c:axId val="110390272"/>
        <c:axId val="110400256"/>
      </c:barChart>
      <c:catAx>
        <c:axId val="110390272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0400256"/>
        <c:crosses val="autoZero"/>
        <c:auto val="1"/>
        <c:lblAlgn val="ctr"/>
        <c:lblOffset val="100"/>
      </c:catAx>
      <c:valAx>
        <c:axId val="11040025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crossAx val="110390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1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i="1">
                <a:solidFill>
                  <a:sysClr val="windowText" lastClr="000000"/>
                </a:solidFill>
              </a:rPr>
              <a:t>выполнение задания 2
(в сравнении с РФ и ХМАО 
% успешно выполнивших задание)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bar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'6 класс'!$A$6:$A$8</c:f>
              <c:strCache>
                <c:ptCount val="3"/>
                <c:pt idx="0">
                  <c:v>РФ</c:v>
                </c:pt>
                <c:pt idx="1">
                  <c:v>ХМАО - Югра</c:v>
                </c:pt>
                <c:pt idx="2">
                  <c:v>город Сургут (гимназия Салманова)</c:v>
                </c:pt>
              </c:strCache>
            </c:strRef>
          </c:cat>
          <c:val>
            <c:numRef>
              <c:f>'6 класс'!$F$6:$F$8</c:f>
              <c:numCache>
                <c:formatCode>General</c:formatCode>
                <c:ptCount val="3"/>
                <c:pt idx="0">
                  <c:v>25</c:v>
                </c:pt>
                <c:pt idx="1">
                  <c:v>34</c:v>
                </c:pt>
                <c:pt idx="2">
                  <c:v>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98A-4300-89CD-3D5B3C371024}"/>
            </c:ext>
          </c:extLst>
        </c:ser>
        <c:gapWidth val="182"/>
        <c:axId val="122873344"/>
        <c:axId val="175284992"/>
      </c:barChart>
      <c:catAx>
        <c:axId val="12287334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5284992"/>
        <c:crosses val="autoZero"/>
        <c:auto val="1"/>
        <c:lblAlgn val="ctr"/>
        <c:lblOffset val="100"/>
      </c:catAx>
      <c:valAx>
        <c:axId val="175284992"/>
        <c:scaling>
          <c:orientation val="minMax"/>
        </c:scaling>
        <c:delete val="1"/>
        <c:axPos val="b"/>
        <c:numFmt formatCode="General" sourceLinked="1"/>
        <c:majorTickMark val="none"/>
        <c:tickLblPos val="nextTo"/>
        <c:crossAx val="122873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1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i="1">
                <a:solidFill>
                  <a:sysClr val="windowText" lastClr="000000"/>
                </a:solidFill>
              </a:rPr>
              <a:t>выполнение задания 3 </a:t>
            </a:r>
            <a:br>
              <a:rPr lang="ru-RU" b="1" i="1">
                <a:solidFill>
                  <a:sysClr val="windowText" lastClr="000000"/>
                </a:solidFill>
              </a:rPr>
            </a:br>
            <a:r>
              <a:rPr lang="ru-RU" b="1" i="1">
                <a:solidFill>
                  <a:sysClr val="windowText" lastClr="000000"/>
                </a:solidFill>
              </a:rPr>
              <a:t>(в сравнении с РФ и ХМАО </a:t>
            </a:r>
          </a:p>
          <a:p>
            <a:pPr>
              <a:defRPr sz="1440" b="1" i="1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i="1">
                <a:solidFill>
                  <a:sysClr val="windowText" lastClr="000000"/>
                </a:solidFill>
              </a:rPr>
              <a:t>% успешно выполнивших задание)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bar"/>
        <c:grouping val="clustered"/>
        <c:ser>
          <c:idx val="0"/>
          <c:order val="0"/>
          <c:tx>
            <c:strRef>
              <c:f>'6 класс'!$G$5</c:f>
              <c:strCache>
                <c:ptCount val="1"/>
                <c:pt idx="0">
                  <c:v>1 пункт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'6 класс'!$A$6:$A$8</c:f>
              <c:strCache>
                <c:ptCount val="3"/>
                <c:pt idx="0">
                  <c:v>РФ</c:v>
                </c:pt>
                <c:pt idx="1">
                  <c:v>ХМАО - Югра</c:v>
                </c:pt>
                <c:pt idx="2">
                  <c:v>город Сургут (гимназия Салманова)</c:v>
                </c:pt>
              </c:strCache>
            </c:strRef>
          </c:cat>
          <c:val>
            <c:numRef>
              <c:f>'6 класс'!$G$6:$G$8</c:f>
              <c:numCache>
                <c:formatCode>General</c:formatCode>
                <c:ptCount val="3"/>
                <c:pt idx="0">
                  <c:v>80</c:v>
                </c:pt>
                <c:pt idx="1">
                  <c:v>81</c:v>
                </c:pt>
                <c:pt idx="2">
                  <c:v>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CE4-4659-AA95-421D402FDBC6}"/>
            </c:ext>
          </c:extLst>
        </c:ser>
        <c:ser>
          <c:idx val="1"/>
          <c:order val="1"/>
          <c:tx>
            <c:strRef>
              <c:f>'6 класс'!$H$5</c:f>
              <c:strCache>
                <c:ptCount val="1"/>
                <c:pt idx="0">
                  <c:v>2 пункт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'6 класс'!$A$6:$A$8</c:f>
              <c:strCache>
                <c:ptCount val="3"/>
                <c:pt idx="0">
                  <c:v>РФ</c:v>
                </c:pt>
                <c:pt idx="1">
                  <c:v>ХМАО - Югра</c:v>
                </c:pt>
                <c:pt idx="2">
                  <c:v>город Сургут (гимназия Салманова)</c:v>
                </c:pt>
              </c:strCache>
            </c:strRef>
          </c:cat>
          <c:val>
            <c:numRef>
              <c:f>'6 класс'!$H$6:$H$8</c:f>
              <c:numCache>
                <c:formatCode>General</c:formatCode>
                <c:ptCount val="3"/>
                <c:pt idx="0">
                  <c:v>76</c:v>
                </c:pt>
                <c:pt idx="1">
                  <c:v>74</c:v>
                </c:pt>
                <c:pt idx="2">
                  <c:v>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CE4-4659-AA95-421D402FDBC6}"/>
            </c:ext>
          </c:extLst>
        </c:ser>
        <c:gapWidth val="182"/>
        <c:axId val="110656896"/>
        <c:axId val="175936640"/>
      </c:barChart>
      <c:catAx>
        <c:axId val="110656896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5936640"/>
        <c:crosses val="autoZero"/>
        <c:auto val="1"/>
        <c:lblAlgn val="ctr"/>
        <c:lblOffset val="100"/>
      </c:catAx>
      <c:valAx>
        <c:axId val="175936640"/>
        <c:scaling>
          <c:orientation val="minMax"/>
        </c:scaling>
        <c:delete val="1"/>
        <c:axPos val="b"/>
        <c:numFmt formatCode="General" sourceLinked="1"/>
        <c:majorTickMark val="none"/>
        <c:tickLblPos val="nextTo"/>
        <c:crossAx val="110656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000" b="1" i="1" dirty="0"/>
              <a:t>выполнение задания 4</a:t>
            </a:r>
            <a:br>
              <a:rPr lang="ru-RU" sz="2000" b="1" i="1" dirty="0"/>
            </a:br>
            <a:r>
              <a:rPr lang="ru-RU" sz="2000" b="1" i="1" dirty="0"/>
              <a:t>(в сравнении с РФ и ХМАО </a:t>
            </a:r>
          </a:p>
          <a:p>
            <a:pPr>
              <a:defRPr sz="1440" b="0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000" b="1" i="1" dirty="0"/>
              <a:t>% успешно выполнивших задание)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bar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'6 класс'!$A$6:$A$8</c:f>
              <c:strCache>
                <c:ptCount val="3"/>
                <c:pt idx="0">
                  <c:v>РФ</c:v>
                </c:pt>
                <c:pt idx="1">
                  <c:v>ХМАО - Югра</c:v>
                </c:pt>
                <c:pt idx="2">
                  <c:v>город Сургут (гимназия Салманова)</c:v>
                </c:pt>
              </c:strCache>
            </c:strRef>
          </c:cat>
          <c:val>
            <c:numRef>
              <c:f>'6 класс'!$I$6:$I$8</c:f>
              <c:numCache>
                <c:formatCode>General</c:formatCode>
                <c:ptCount val="3"/>
                <c:pt idx="0">
                  <c:v>78</c:v>
                </c:pt>
                <c:pt idx="1">
                  <c:v>74</c:v>
                </c:pt>
                <c:pt idx="2">
                  <c:v>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0FE-4BE4-9835-FB3C02329A67}"/>
            </c:ext>
          </c:extLst>
        </c:ser>
        <c:gapWidth val="182"/>
        <c:axId val="175748992"/>
        <c:axId val="175750528"/>
      </c:barChart>
      <c:catAx>
        <c:axId val="175748992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5750528"/>
        <c:crosses val="autoZero"/>
        <c:auto val="1"/>
        <c:lblAlgn val="ctr"/>
        <c:lblOffset val="100"/>
      </c:catAx>
      <c:valAx>
        <c:axId val="175750528"/>
        <c:scaling>
          <c:orientation val="minMax"/>
        </c:scaling>
        <c:delete val="1"/>
        <c:axPos val="b"/>
        <c:numFmt formatCode="General" sourceLinked="1"/>
        <c:majorTickMark val="none"/>
        <c:tickLblPos val="nextTo"/>
        <c:crossAx val="175748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1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800" b="1" i="1" dirty="0"/>
              <a:t>выполнение задания </a:t>
            </a:r>
            <a:r>
              <a:rPr lang="ru-RU" sz="1800" b="1" i="1" dirty="0" smtClean="0"/>
              <a:t>5 </a:t>
            </a:r>
            <a:r>
              <a:rPr lang="ru-RU" sz="1800" b="1" i="1" dirty="0"/>
              <a:t>
(в сравнении с РФ и ХМАО 
% успешно выполнивших задание)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bar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'6 класс'!$A$6:$A$8</c:f>
              <c:strCache>
                <c:ptCount val="3"/>
                <c:pt idx="0">
                  <c:v>РФ</c:v>
                </c:pt>
                <c:pt idx="1">
                  <c:v>ХМАО - Югра</c:v>
                </c:pt>
                <c:pt idx="2">
                  <c:v>город Сургут (гимназия Салманова)</c:v>
                </c:pt>
              </c:strCache>
            </c:strRef>
          </c:cat>
          <c:val>
            <c:numRef>
              <c:f>'6 класс'!$J$6:$J$8</c:f>
              <c:numCache>
                <c:formatCode>General</c:formatCode>
                <c:ptCount val="3"/>
                <c:pt idx="0">
                  <c:v>70</c:v>
                </c:pt>
                <c:pt idx="1">
                  <c:v>59</c:v>
                </c:pt>
                <c:pt idx="2">
                  <c:v>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AB5-42A6-9DCB-395A0931B4CA}"/>
            </c:ext>
          </c:extLst>
        </c:ser>
        <c:gapWidth val="182"/>
        <c:axId val="177044864"/>
        <c:axId val="177046656"/>
      </c:barChart>
      <c:catAx>
        <c:axId val="17704486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7046656"/>
        <c:crosses val="autoZero"/>
        <c:auto val="1"/>
        <c:lblAlgn val="ctr"/>
        <c:lblOffset val="100"/>
      </c:catAx>
      <c:valAx>
        <c:axId val="177046656"/>
        <c:scaling>
          <c:orientation val="minMax"/>
        </c:scaling>
        <c:delete val="1"/>
        <c:axPos val="b"/>
        <c:numFmt formatCode="General" sourceLinked="1"/>
        <c:majorTickMark val="none"/>
        <c:tickLblPos val="nextTo"/>
        <c:crossAx val="177044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7BFC56-F1E1-4417-9D48-6C3BBD13B7FD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2A0F67-472C-4A8E-A2D1-6DF6A2DDA5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05086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D83190-D664-4324-A5F3-76D33C958B45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4299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3AD29-4A50-4150-B58F-AD1A0A9195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A691D0D-DCAB-463A-AC4F-5A90910E537C}" type="slidenum">
              <a:rPr lang="ru-RU" alt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045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BB4F8-B331-4C42-9D46-04F79506E0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33AA56D-589D-4E9E-A0DF-F35B41CBF3AA}" type="slidenum">
              <a:rPr lang="ru-RU" alt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7184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41272-0B5E-49E8-9407-30DF51D9DF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A7AA212-D2F0-4219-AE92-713B91EC86D0}" type="slidenum">
              <a:rPr lang="ru-RU" alt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1619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C2C4D-1EC9-43B6-A0A0-509B990479F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DFE94D0-11A7-42BC-A922-158032F9E5DE}" type="slidenum">
              <a:rPr lang="ru-RU" alt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0243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FABE5-889A-4B35-BEF8-5DC5CD79C73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3A98363-D21D-4CFE-BCFF-F334F3F330A2}" type="slidenum">
              <a:rPr lang="ru-RU" alt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5478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BF65D-9E2D-4580-AC89-047BD1B8E3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BA29FD4-283B-4DA2-9141-C727EA3FCC3F}" type="slidenum">
              <a:rPr lang="ru-RU" alt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3552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B6B48-6FDC-4987-A109-CD8F274DA1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4B358D3-7C04-46EB-9AE0-E5FDEAEA2956}" type="slidenum">
              <a:rPr lang="ru-RU" alt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3428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0EB7F-FD46-4756-B124-6B2BF471BD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4D472B3-6ED5-4DAE-AC3F-C4235DDB83D4}" type="slidenum">
              <a:rPr lang="ru-RU" alt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2297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2BC6E-3A1E-4E9B-8637-99B12C9D857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DA634C3-8E20-456E-B846-2F2DA9117D33}" type="slidenum">
              <a:rPr lang="ru-RU" alt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1004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EC1AF-7413-45E8-B8B8-B7B700394D6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C2FE7E9-4D82-4B47-AA9B-DDEEF3020CEB}" type="slidenum">
              <a:rPr lang="ru-RU" alt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9810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293F4-E11E-4BBF-ACB6-384555A9F63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150E99A-D8FA-4AF5-8A85-18E329063603}" type="slidenum">
              <a:rPr lang="ru-RU" alt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4819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AABB6A-53F2-48A9-9EE2-6EE56FA704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71486F-C87F-4938-9699-0CDE99F8BCED}" type="slidenum">
              <a:rPr lang="ru-RU" alt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3720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bmuseum.ru/" TargetMode="External"/><Relationship Id="rId2" Type="http://schemas.openxmlformats.org/officeDocument/2006/relationships/hyperlink" Target="https://www.kreml.r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3061918"/>
            <a:ext cx="10363200" cy="1470025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национального исследования качества образования (НИКО-2021)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 достижения личностных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метапредметных результатов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6,8-х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классах в 2021-2022 учебном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гимназии имени Ф.К.Салманова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816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64023"/>
            <a:ext cx="10972800" cy="733974"/>
          </a:xfrm>
        </p:spPr>
        <p:txBody>
          <a:bodyPr/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1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297997"/>
            <a:ext cx="10972800" cy="5410452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результатов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социологического исследования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современного российского общества. Оно включает в себя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два  пункта: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относится непосредственно к анализу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социологического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опроса и требует перевести предложенную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графическую информацию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текстовой форме. Имплицитно выявляется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 у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чувства числа, навыков прикидки и сопоставления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величин, поэтому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диаграммы с результатами опроса не содержат подписей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числовых значений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сегментов / столбцов с процентами ответов респондентов.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предполагает формулирование и аргументацию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собственного мнения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поставленному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вопросу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911157180"/>
              </p:ext>
            </p:extLst>
          </p:nvPr>
        </p:nvGraphicFramePr>
        <p:xfrm>
          <a:off x="2521008" y="3695575"/>
          <a:ext cx="639225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6624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81114"/>
            <a:ext cx="10972800" cy="836524"/>
          </a:xfrm>
        </p:spPr>
        <p:txBody>
          <a:bodyPr/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2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 у обучающихся понятий «право»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«обязанность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умение классифицировать конкретные права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обязанности обучающихся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045617593"/>
              </p:ext>
            </p:extLst>
          </p:nvPr>
        </p:nvGraphicFramePr>
        <p:xfrm>
          <a:off x="3810000" y="268978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85428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897308"/>
            <a:ext cx="10972800" cy="520329"/>
          </a:xfrm>
        </p:spPr>
        <p:txBody>
          <a:bodyPr/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3-5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3–5 построены на основе изображения конкретных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жизненных ситуаций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направлены на их анализ. Каждое из заданий требует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написания развёрнутого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ответа.</a:t>
            </a: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959467912"/>
              </p:ext>
            </p:extLst>
          </p:nvPr>
        </p:nvGraphicFramePr>
        <p:xfrm>
          <a:off x="2392822" y="2835067"/>
          <a:ext cx="700755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73345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40934"/>
            <a:ext cx="10972800" cy="776703"/>
          </a:xfrm>
        </p:spPr>
        <p:txBody>
          <a:bodyPr/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3-5 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690336402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57495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52030"/>
            <a:ext cx="10972800" cy="665608"/>
          </a:xfrm>
        </p:spPr>
        <p:txBody>
          <a:bodyPr/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3-5 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825136973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50359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89660"/>
            <a:ext cx="10972800" cy="827978"/>
          </a:xfrm>
        </p:spPr>
        <p:txBody>
          <a:bodyPr/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6–8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6–8 объединены контекстом правил безопасности, в том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 навыков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безопасного поведения в интернет-среде. Каждое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предполагает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предложенной практической ситуации 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формулирование развёрнутого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ответа, отражающего безопасные действия в этой ситуации</a:t>
            </a: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094868548"/>
              </p:ext>
            </p:extLst>
          </p:nvPr>
        </p:nvGraphicFramePr>
        <p:xfrm>
          <a:off x="2401368" y="2903432"/>
          <a:ext cx="7751036" cy="3095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98704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49480"/>
            <a:ext cx="10972800" cy="768158"/>
          </a:xfrm>
        </p:spPr>
        <p:txBody>
          <a:bodyPr/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6–8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420916308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47889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40934"/>
            <a:ext cx="10972800" cy="776703"/>
          </a:xfrm>
        </p:spPr>
        <p:txBody>
          <a:bodyPr/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9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задании 9 требуется установить соответствие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изображений находящихся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нашей страны объектов мирового природного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культурного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наследия их названиям / населенным пунктам, где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 расположены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954473750"/>
              </p:ext>
            </p:extLst>
          </p:nvPr>
        </p:nvGraphicFramePr>
        <p:xfrm>
          <a:off x="2512464" y="2800885"/>
          <a:ext cx="733229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6976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43484"/>
            <a:ext cx="10972800" cy="674154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задании 10 обучающимся предложены изображения находящихся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нашей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стране памятников; требуется дать развернутый ответ на два вопроса.</a:t>
            </a: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832202675"/>
              </p:ext>
            </p:extLst>
          </p:nvPr>
        </p:nvGraphicFramePr>
        <p:xfrm>
          <a:off x="1914257" y="2647059"/>
          <a:ext cx="803304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13214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43484"/>
            <a:ext cx="10972800" cy="674154"/>
          </a:xfrm>
        </p:spPr>
        <p:txBody>
          <a:bodyPr/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выводы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целом учащиеся 6-х классов МБОУ гимназии имени Ф.К. Салманова успешно справились с диагностической работой в рамках НИКО-2021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93% учащихся 6-х классов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умения сформированы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высоком и базовом уровне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7 % учащихся – на низком уровне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Лишь одно задание (№ 9) вызвало у шестиклассников затруднения и они справились с ним в целом хуже, чем шестиклассники ХМАО и РФ. 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Лишь  29% учащихся гимназии установили соответствие изображений находящихся на территории нашей страны объектов мирового природного и культурного наследия их названиям / населенным пунктам, где они расположены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134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52030"/>
            <a:ext cx="10972800" cy="509211"/>
          </a:xfrm>
        </p:spPr>
        <p:txBody>
          <a:bodyPr/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Обоснование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НИКО - 2021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261241"/>
            <a:ext cx="10972800" cy="5376042"/>
          </a:xfrm>
        </p:spPr>
        <p:txBody>
          <a:bodyPr/>
          <a:lstStyle/>
          <a:p>
            <a:pPr algn="just"/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Приказ 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Федеральной службы по надзору в сфере образования и науки, Министерства просвещения Российской Федерации, Министерства науки и высшего образования Российской Федерации от 18 декабря 2019 года № 1694/694/1377 «Об осуществлении Федеральной службой по надзору в сфере образования и науки, Министерством просвещения Российской Федерации, Министерством науки и высшего образования Российской Федерации мониторинга системы образования 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части результатов национальных и международных исследований качества образования и иных аналогичных оценочных мероприятий, 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также результатов участия обучающихся в указанных исследованиях и мероприятиях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Приказ 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Департамента образования и моложёной политики Ханты-Мансийского автономного округа – Югры от 12 января 2021 № 10-П-10 «О назначении регионального координатора по вопросам организации и проведения международных и федеральных 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исследований в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Ханты-Мансийском автономном округе-Югре» </a:t>
            </a:r>
            <a:endParaRPr lang="ru-RU" sz="1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Приказ 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департамента образования и молодежной политики ХМАО-Югры 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от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01.10.2021 № 10-П-1338 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 проведении Национальных исследований качества образования в части достижения личностных и метапредметных результатов в 6-х и 8-х 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классах общеобразовательных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организаций Ханты-Мансийского автономного округа – Югры в 2021 году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</a:rPr>
              <a:t>Приказ департамента образования Администрации города Сургута от 08.10.2021 № 12-03-662/1 </a:t>
            </a:r>
            <a:r>
              <a:rPr lang="ru-RU" sz="1800" dirty="0" smtClean="0">
                <a:latin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</a:rPr>
              <a:t>«</a:t>
            </a:r>
            <a:r>
              <a:rPr lang="ru-RU" sz="1800" dirty="0" smtClean="0">
                <a:latin typeface="Times New Roman" panose="02020603050405020304" pitchFamily="18" charset="0"/>
              </a:rPr>
              <a:t>Об организации наблюдения за процедурой проведения Национальных исследований качества образования в части достижения личностных и метапредметных результатов в 6-х и 8-х классах в 2021 году»</a:t>
            </a:r>
            <a:endParaRPr lang="ru-RU" sz="1800" dirty="0"/>
          </a:p>
        </p:txBody>
      </p:sp>
    </p:spTree>
    <p:extLst>
      <p:ext uri="{BB962C8B-B14F-4D97-AF65-F5344CB8AC3E}">
        <p14:creationId xmlns="" xmlns:p14="http://schemas.microsoft.com/office/powerpoint/2010/main" val="318205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819806"/>
            <a:ext cx="10972800" cy="6148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b="1" i="1" dirty="0" smtClean="0"/>
          </a:p>
          <a:p>
            <a:pPr marL="0" indent="0" algn="ctr">
              <a:buNone/>
            </a:pPr>
            <a:endParaRPr lang="ru-RU" b="1" i="1" dirty="0"/>
          </a:p>
          <a:p>
            <a:pPr marL="0" indent="0" algn="ctr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Поэлементный анализ выполнения диагностической работы в 8-х классах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445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64023"/>
            <a:ext cx="10972800" cy="733974"/>
          </a:xfrm>
        </p:spPr>
        <p:txBody>
          <a:bodyPr/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1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297997"/>
            <a:ext cx="10972800" cy="5410452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результатов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социологического исследования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современного российского общества. Оно включает в себя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два  пункта: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относится непосредственно к анализу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социологического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опроса и требует перевести предложенную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графическую информацию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текстовой форме. Имплицитно выявляется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 у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чувства числа, навыков прикидки и сопоставления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величин, поэтому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диаграммы с результатами опроса не содержат подписей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числовых значений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сегментов / столбцов с процентами ответов респондентов.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предполагает формулирование и аргументацию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собственного мнения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поставленному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вопросу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104466708"/>
              </p:ext>
            </p:extLst>
          </p:nvPr>
        </p:nvGraphicFramePr>
        <p:xfrm>
          <a:off x="2854295" y="4170347"/>
          <a:ext cx="5349668" cy="2399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45289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28132"/>
            <a:ext cx="10972800" cy="689505"/>
          </a:xfrm>
        </p:spPr>
        <p:txBody>
          <a:bodyPr/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2 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09600" y="2421467"/>
          <a:ext cx="10972800" cy="370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439333" y="1434868"/>
            <a:ext cx="97197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Проверяет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обучающихся понятий «право» и «обязанность», умение классифицировать конкретные права и обязанности обучающихся школы.</a:t>
            </a:r>
          </a:p>
        </p:txBody>
      </p:sp>
    </p:spTree>
    <p:extLst>
      <p:ext uri="{BB962C8B-B14F-4D97-AF65-F5344CB8AC3E}">
        <p14:creationId xmlns="" xmlns:p14="http://schemas.microsoft.com/office/powerpoint/2010/main" val="218683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28132"/>
            <a:ext cx="10972800" cy="689505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Задания 3-4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3–5 построены на основе изображения конкретных жизненных ситуаций и направлены на их анализ.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Каждое из заданий требует написания развёрнутого ответа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269067" y="3208867"/>
          <a:ext cx="864446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70724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855132"/>
            <a:ext cx="10972800" cy="562505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Задания 3-4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09600" y="1600200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98872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35000"/>
            <a:ext cx="10972800" cy="782638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Задания 5-7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50334" y="2963335"/>
          <a:ext cx="10972800" cy="332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363133" y="1361070"/>
            <a:ext cx="10058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5-7 объединены контекстом правил безопасности, в том числе навыков безопасного поведения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интернет-среде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Каждое задание предполагает анализ предложенной практической ситуации и формулирование развёрнутого ответа, отражающего безопасные действия в этой ситуации</a:t>
            </a:r>
          </a:p>
        </p:txBody>
      </p:sp>
    </p:spTree>
    <p:extLst>
      <p:ext uri="{BB962C8B-B14F-4D97-AF65-F5344CB8AC3E}">
        <p14:creationId xmlns="" xmlns:p14="http://schemas.microsoft.com/office/powerpoint/2010/main" val="79956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10972800" cy="731838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Задания 5-7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09600" y="1600200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60400"/>
            <a:ext cx="10972800" cy="757238"/>
          </a:xfrm>
        </p:spPr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Задания 5-7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09600" y="1600200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26532"/>
            <a:ext cx="10972800" cy="791105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Задание 8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требуется установить соответствие изображений находящихся на территории нашей страны объектов мирового природного и культурного наследия их названиям / населенным пунктам, где они расположены, или изображений выдающихся достижений отечественной науки и техники фамилиям российских учёных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599267" y="2709862"/>
          <a:ext cx="7831666" cy="3114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43466"/>
            <a:ext cx="10972800" cy="774171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Задание 9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задании 9 обучающимся предложены изображения находящихся в нашей стране памятников; требуется дать развернутый ответ на два вопроса.</a:t>
            </a:r>
          </a:p>
          <a:p>
            <a:pPr algn="ctr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565400" y="2836333"/>
          <a:ext cx="702733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811850"/>
            <a:ext cx="10972800" cy="921982"/>
          </a:xfrm>
        </p:spPr>
        <p:txBody>
          <a:bodyPr/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Спецификация</a:t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диагностических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 НИКО-2021 в 6-х классах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587160"/>
            <a:ext cx="10972800" cy="4160631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диагностической работы включал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себя 10 диагностических заданий.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каждое из заданий 1, 3–8, 10 необходимо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было дать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развёрнутый ответ.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2 и 9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требовали установления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соответствия элементов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двух информационных рядов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диагностические задания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имели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базовый уровень сложности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для Национальных исследований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образования были направлены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выявление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освоения основной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в части достижения результатов:</a:t>
            </a:r>
          </a:p>
          <a:p>
            <a:pPr marL="0" indent="0">
              <a:spcBef>
                <a:spcPts val="0"/>
              </a:spcBef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51797628"/>
              </p:ext>
            </p:extLst>
          </p:nvPr>
        </p:nvGraphicFramePr>
        <p:xfrm>
          <a:off x="1640489" y="3146591"/>
          <a:ext cx="8961822" cy="2774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0911">
                  <a:extLst>
                    <a:ext uri="{9D8B030D-6E8A-4147-A177-3AD203B41FA5}">
                      <a16:colId xmlns="" xmlns:a16="http://schemas.microsoft.com/office/drawing/2014/main" val="2269700826"/>
                    </a:ext>
                  </a:extLst>
                </a:gridCol>
                <a:gridCol w="4480911">
                  <a:extLst>
                    <a:ext uri="{9D8B030D-6E8A-4147-A177-3AD203B41FA5}">
                      <a16:colId xmlns="" xmlns:a16="http://schemas.microsoft.com/office/drawing/2014/main" val="265005898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личностных</a:t>
                      </a:r>
                    </a:p>
                    <a:p>
                      <a:pPr algn="ctr"/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метапредметных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32003340"/>
                  </a:ext>
                </a:extLst>
              </a:tr>
              <a:tr h="2195800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buNone/>
                      </a:pP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Патриотическое воспитание</a:t>
                      </a:r>
                    </a:p>
                    <a:p>
                      <a:pPr marL="0" indent="0" algn="ctr">
                        <a:spcBef>
                          <a:spcPts val="0"/>
                        </a:spcBef>
                        <a:buNone/>
                      </a:pP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Гражданское воспитание</a:t>
                      </a:r>
                    </a:p>
                    <a:p>
                      <a:pPr marL="0" indent="0" algn="ctr">
                        <a:spcBef>
                          <a:spcPts val="0"/>
                        </a:spcBef>
                        <a:buNone/>
                      </a:pP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Духовно-нравственное воспитание</a:t>
                      </a:r>
                    </a:p>
                    <a:p>
                      <a:pPr marL="0" indent="0" algn="ctr">
                        <a:spcBef>
                          <a:spcPts val="0"/>
                        </a:spcBef>
                        <a:buNone/>
                      </a:pP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культуры здоровья и эмоционального благополучия</a:t>
                      </a:r>
                    </a:p>
                    <a:p>
                      <a:pPr marL="0" indent="0" algn="ctr">
                        <a:spcBef>
                          <a:spcPts val="0"/>
                        </a:spcBef>
                        <a:buNone/>
                      </a:pP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Трудовое воспитание</a:t>
                      </a:r>
                    </a:p>
                    <a:p>
                      <a:pPr marL="0" indent="0" algn="ctr">
                        <a:spcBef>
                          <a:spcPts val="0"/>
                        </a:spcBef>
                        <a:buNone/>
                      </a:pP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Эстетическое воспитание</a:t>
                      </a:r>
                    </a:p>
                    <a:p>
                      <a:pPr algn="ctr"/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Базовые логические действия</a:t>
                      </a:r>
                    </a:p>
                    <a:p>
                      <a:pPr algn="ctr"/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Базовые исследовательские действия</a:t>
                      </a:r>
                    </a:p>
                    <a:p>
                      <a:pPr algn="ctr"/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Работа с информацией</a:t>
                      </a:r>
                    </a:p>
                    <a:p>
                      <a:pPr algn="ctr"/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Общение</a:t>
                      </a:r>
                    </a:p>
                    <a:p>
                      <a:pPr algn="ctr"/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Самоорганизация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999036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54520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43484"/>
            <a:ext cx="10972800" cy="674154"/>
          </a:xfrm>
        </p:spPr>
        <p:txBody>
          <a:bodyPr/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выводы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3467" y="1727201"/>
            <a:ext cx="10972800" cy="4525963"/>
          </a:xfrm>
        </p:spPr>
        <p:txBody>
          <a:bodyPr/>
          <a:lstStyle/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целом учащиеся  8-х классов МБОУ гимназии имени Ф.К. Салманова успешно справились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диагностической работой в рамках НИКО-2021</a:t>
            </a: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92% учащихся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8-х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умения сформированы на высоком и базовом уровне</a:t>
            </a: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8 % учащихся – на низком уровне</a:t>
            </a: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 задания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№8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9 вызвали у восьмиклассников вызвали затруднения и они справились с ним в целом хуже, чем учащиеся в ХМАО и РФ </a:t>
            </a: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Лишь  16% учащихся 8-х классов гимназии установили соответствие изображений находящихся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нашей страны объектов мирового природного и культурного наследия их названиям / населенным пунктам, где они расположены или смогли соотнести изображения выдающихся достижений отечественной науки и техники фамилиям российских учёных</a:t>
            </a: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 заданием № 9 где были изображены находящиеся в нашей стране памятники и  требовалось дать развернутый ответ на два вопроса справились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лишь 36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учащихся гимназии, что выше чем по ХМАО,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почти на 20%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хуже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чем российские школьники.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134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77332"/>
            <a:ext cx="10972800" cy="740305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РЕКОМЕНДАЦИИ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3" y="1363134"/>
            <a:ext cx="10998200" cy="5156199"/>
          </a:xfrm>
        </p:spPr>
        <p:txBody>
          <a:bodyPr/>
          <a:lstStyle/>
          <a:p>
            <a:pPr algn="just">
              <a:buNone/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Классным руководителям:</a:t>
            </a:r>
          </a:p>
          <a:p>
            <a:pPr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1.Определить проблемные дефициты на основе данных о выполнении каждого из заданий участниками исследования, включить в план воспитательной работы с классом вопросы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культурного наследия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РФ (изучение памятников, природных объектов, портретов выдающихся людей), сформировать план виртуальных 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экскурсий 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по памятным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местам нашей Родины</a:t>
            </a:r>
          </a:p>
          <a:p>
            <a:pPr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2.Использовать в воспитательной работе с классом такие сайты как: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https://www.kreml.ru/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(Музеи Московского Кремля),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https://www.spbmuseum.ru/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(Музей истории Петербурга), другие официальные сайты музеев и культурных выставок</a:t>
            </a:r>
          </a:p>
          <a:p>
            <a:pPr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3.Провести родительские собрания с целью представления результатов Национального исследования качества  для развития моделей родительского оценивания, для принятия родителями (законными представителями) обоснованных решений о выборе образовательной траектории ребенка</a:t>
            </a:r>
          </a:p>
          <a:p>
            <a:pPr algn="just">
              <a:buNone/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Учителям -предметникам:</a:t>
            </a:r>
          </a:p>
          <a:p>
            <a:pPr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1.Оптимизировать использование в образовательном процессе методов обучения, организационных форм обучения, средств обучения, использование современных педагогических технологий в части достижения личностных 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метапредметных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результатов</a:t>
            </a:r>
          </a:p>
          <a:p>
            <a:pPr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2.Использовать на уроках учителям истории, географии, литературы как можно большее количество данных о культурном наследии РФ (изучение памятников, природных объектов, портретов выдающихся людей)</a:t>
            </a:r>
          </a:p>
          <a:p>
            <a:pPr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3.С учетом индивидуальных затруднений обучающихся, выявленных по результатам выполнения НИКО, разработать индивидуальные образовательные маршруты по формированию умений, видов деятельности (личностных, предметных 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метапредметных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результатов)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 учащимися, показавшими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сформированность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метапредметных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результатов на низком уровне (менее 50% выполнения заданий диагностической работы)</a:t>
            </a:r>
          </a:p>
          <a:p>
            <a:pPr algn="just">
              <a:buNone/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Руководителю Центра дополнительного образования детей:</a:t>
            </a:r>
          </a:p>
          <a:p>
            <a:pPr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1.сделать общие выводы и определить направления дальнейшего развития дополнительного образования  в гимназии</a:t>
            </a:r>
          </a:p>
          <a:p>
            <a:pPr algn="just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вариант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включал 9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диагностических заданий.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каждое из заданий 1, 3–7, 9 необходимо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дать развёрнутый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Каждое из заданий 2 и 8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требовало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установления соответствия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элементов двух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информационных рядов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Диагностические задания для Национальных исследований качества образования были направлены на выявление   результатов освоения основной образовательной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</a:p>
          <a:p>
            <a:pPr marL="0" indent="0">
              <a:spcBef>
                <a:spcPts val="0"/>
              </a:spcBef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09600" y="794900"/>
            <a:ext cx="10972800" cy="1143000"/>
          </a:xfrm>
        </p:spPr>
        <p:txBody>
          <a:bodyPr/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Спецификация</a:t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диагностических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 НИКО-2021 в 8-х классах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783" y="3108725"/>
            <a:ext cx="8998476" cy="29751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9772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087820"/>
            <a:ext cx="10972800" cy="329817"/>
          </a:xfrm>
        </p:spPr>
        <p:txBody>
          <a:bodyPr/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численность участников НИКО-2021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550887540"/>
              </p:ext>
            </p:extLst>
          </p:nvPr>
        </p:nvGraphicFramePr>
        <p:xfrm>
          <a:off x="609600" y="1600200"/>
          <a:ext cx="10972800" cy="4895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62131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087821"/>
            <a:ext cx="10972800" cy="772510"/>
          </a:xfrm>
        </p:spPr>
        <p:txBody>
          <a:bodyPr/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Среднее значение выполнения НИКО-2021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6-х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классах в сравнении с РФ и ХМАО-Югры  (в %)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10157928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78318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889493"/>
            <a:ext cx="10972800" cy="1143000"/>
          </a:xfrm>
        </p:spPr>
        <p:txBody>
          <a:bodyPr/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Среднее значение выполнения НИКО-2021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8-х классах в сравнении с РФ и ХМАО-Югры  (в %)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795728048"/>
              </p:ext>
            </p:extLst>
          </p:nvPr>
        </p:nvGraphicFramePr>
        <p:xfrm>
          <a:off x="635876" y="1899745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151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47604"/>
            <a:ext cx="10972800" cy="1143000"/>
          </a:xfrm>
        </p:spPr>
        <p:txBody>
          <a:bodyPr/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метапредметных и личностных результатов по итогам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НИКО-2021 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 соответствии с уровнем распределения первичных набранных баллов)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308185279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42784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819806"/>
            <a:ext cx="10972800" cy="6148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b="1" i="1" dirty="0" smtClean="0"/>
          </a:p>
          <a:p>
            <a:pPr marL="0" indent="0" algn="ctr">
              <a:buNone/>
            </a:pPr>
            <a:endParaRPr lang="ru-RU" b="1" i="1" dirty="0"/>
          </a:p>
          <a:p>
            <a:pPr marL="0" indent="0" algn="ctr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Поэлементный анализ выполнения диагностической работы в 6-х классах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632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Фон для гимназической презентаци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1061</Words>
  <Application>Microsoft Office PowerPoint</Application>
  <PresentationFormat>Произвольный</PresentationFormat>
  <Paragraphs>144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Фон для гимназической презентации</vt:lpstr>
      <vt:lpstr>Результаты национального исследования качества образования (НИКО-2021)  в части достижения личностных  и метапредметных результатов в 6,8-х классах в 2021-2022 учебном году МБОУ гимназии имени Ф.К.Салманова </vt:lpstr>
      <vt:lpstr>Обоснование проведения НИКО - 2021</vt:lpstr>
      <vt:lpstr>Спецификация диагностических заданий НИКО-2021 в 6-х классах  </vt:lpstr>
      <vt:lpstr>Спецификация диагностических заданий НИКО-2021 в 8-х классах  </vt:lpstr>
      <vt:lpstr>Общая численность участников НИКО-2021 </vt:lpstr>
      <vt:lpstr>Среднее значение выполнения НИКО-2021 в 6-х классах в сравнении с РФ и ХМАО-Югры  (в %) </vt:lpstr>
      <vt:lpstr>Среднее значение выполнения НИКО-2021  в 8-х классах в сравнении с РФ и ХМАО-Югры  (в %) </vt:lpstr>
      <vt:lpstr>Уровень сформированности метапредметных и личностных результатов по итогам НИКО-2021  (в соответствии с уровнем распределения первичных набранных баллов) </vt:lpstr>
      <vt:lpstr>Слайд 9</vt:lpstr>
      <vt:lpstr>Задание 1</vt:lpstr>
      <vt:lpstr>Задание 2 </vt:lpstr>
      <vt:lpstr>Задания 3-5 </vt:lpstr>
      <vt:lpstr>Задания 3-5 </vt:lpstr>
      <vt:lpstr>Задания 3-5 </vt:lpstr>
      <vt:lpstr>Задания 6–8</vt:lpstr>
      <vt:lpstr>Задания 6–8</vt:lpstr>
      <vt:lpstr>Задание 9</vt:lpstr>
      <vt:lpstr>Задание 10</vt:lpstr>
      <vt:lpstr>Основные выводы</vt:lpstr>
      <vt:lpstr>Слайд 20</vt:lpstr>
      <vt:lpstr>Задание 1</vt:lpstr>
      <vt:lpstr>Задание 2 </vt:lpstr>
      <vt:lpstr>Задания 3-4</vt:lpstr>
      <vt:lpstr>Задания 3-4</vt:lpstr>
      <vt:lpstr>Задания 5-7</vt:lpstr>
      <vt:lpstr>Задания 5-7</vt:lpstr>
      <vt:lpstr>Задания 5-7</vt:lpstr>
      <vt:lpstr>Задание 8</vt:lpstr>
      <vt:lpstr>Задание 9</vt:lpstr>
      <vt:lpstr>Основные выводы</vt:lpstr>
      <vt:lpstr>РЕКОМЕНДАЦИИ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Августовский педагогический совет</dc:title>
  <dc:creator>Сафарова Марина Леонидовна</dc:creator>
  <cp:lastModifiedBy>Карен Сафаров</cp:lastModifiedBy>
  <cp:revision>34</cp:revision>
  <dcterms:created xsi:type="dcterms:W3CDTF">2020-08-31T04:30:43Z</dcterms:created>
  <dcterms:modified xsi:type="dcterms:W3CDTF">2021-12-05T11:36:22Z</dcterms:modified>
</cp:coreProperties>
</file>