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0749"/>
            <a:ext cx="7772400" cy="4536503"/>
          </a:xfrm>
          <a:solidFill>
            <a:schemeClr val="bg1">
              <a:alpha val="62000"/>
            </a:schemeClr>
          </a:solidFill>
          <a:ln w="6350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/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7300" b="1" dirty="0" smtClean="0">
                <a:solidFill>
                  <a:srgbClr val="002060"/>
                </a:solidFill>
              </a:rPr>
              <a:t>БЕРЕГИ СВОЙ </a:t>
            </a:r>
            <a:br>
              <a:rPr lang="ru-RU" sz="7300" b="1" dirty="0" smtClean="0">
                <a:solidFill>
                  <a:srgbClr val="002060"/>
                </a:solidFill>
              </a:rPr>
            </a:br>
            <a:r>
              <a:rPr lang="ru-RU" sz="7300" b="1" dirty="0" smtClean="0">
                <a:solidFill>
                  <a:srgbClr val="002060"/>
                </a:solidFill>
              </a:rPr>
              <a:t>УЧЕБНИК </a:t>
            </a:r>
            <a:br>
              <a:rPr lang="ru-RU" sz="7300" b="1" dirty="0" smtClean="0">
                <a:solidFill>
                  <a:srgbClr val="002060"/>
                </a:solidFill>
              </a:rPr>
            </a:br>
            <a:r>
              <a:rPr lang="ru-RU" sz="7300" b="1" dirty="0" smtClean="0">
                <a:solidFill>
                  <a:srgbClr val="002060"/>
                </a:solidFill>
              </a:rPr>
              <a:t/>
            </a:r>
            <a:br>
              <a:rPr lang="ru-RU" sz="7300" b="1" dirty="0" smtClean="0">
                <a:solidFill>
                  <a:srgbClr val="002060"/>
                </a:solidFill>
              </a:rPr>
            </a:br>
            <a:endParaRPr lang="ru-RU" sz="7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0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ВАЖНО!!!!!!!!!!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2232248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i="1" dirty="0" smtClean="0">
                <a:solidFill>
                  <a:srgbClr val="002060"/>
                </a:solidFill>
              </a:rPr>
              <a:t>	Чтобы </a:t>
            </a:r>
            <a:r>
              <a:rPr lang="ru-RU" sz="2200" b="1" i="1" dirty="0">
                <a:solidFill>
                  <a:srgbClr val="002060"/>
                </a:solidFill>
              </a:rPr>
              <a:t>напечатать только учебники русского языка для ребят нашей страны, требуется срубить более семи тысяч елей. Вот сколько деревьев можно сохранить, если бережно относиться к каждой книге.</a:t>
            </a:r>
          </a:p>
          <a:p>
            <a:pPr marL="0" indent="0" algn="just">
              <a:buNone/>
            </a:pPr>
            <a:r>
              <a:rPr lang="ru-RU" sz="2200" b="1" i="1" dirty="0" smtClean="0">
                <a:solidFill>
                  <a:srgbClr val="002060"/>
                </a:solidFill>
              </a:rPr>
              <a:t>	60 </a:t>
            </a:r>
            <a:r>
              <a:rPr lang="ru-RU" sz="2200" b="1" i="1" dirty="0">
                <a:solidFill>
                  <a:srgbClr val="002060"/>
                </a:solidFill>
              </a:rPr>
              <a:t>килограммов макулатуры (старых журналов, газет, книг) сохраняют 1 дерево.</a:t>
            </a:r>
          </a:p>
          <a:p>
            <a:pPr marL="0" indent="0" algn="just">
              <a:buNone/>
            </a:pPr>
            <a:r>
              <a:rPr lang="ru-RU" sz="2200" b="1" i="1" dirty="0">
                <a:solidFill>
                  <a:srgbClr val="002060"/>
                </a:solidFill>
              </a:rPr>
              <a:t/>
            </a:r>
            <a:br>
              <a:rPr lang="ru-RU" sz="2200" b="1" i="1" dirty="0">
                <a:solidFill>
                  <a:srgbClr val="002060"/>
                </a:solidFill>
              </a:rPr>
            </a:br>
            <a:endParaRPr lang="ru-RU" sz="22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3593966"/>
            <a:ext cx="5580112" cy="3138813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748373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 СВОЙ 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4680520" cy="4968552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i="1" dirty="0" smtClean="0">
                <a:solidFill>
                  <a:srgbClr val="002060"/>
                </a:solidFill>
              </a:rPr>
              <a:t>	Начинается </a:t>
            </a:r>
            <a:r>
              <a:rPr lang="ru-RU" sz="2200" b="1" i="1" dirty="0" smtClean="0">
                <a:solidFill>
                  <a:srgbClr val="002060"/>
                </a:solidFill>
              </a:rPr>
              <a:t>работа </a:t>
            </a:r>
            <a:r>
              <a:rPr lang="ru-RU" sz="2200" b="1" i="1" dirty="0">
                <a:solidFill>
                  <a:srgbClr val="002060"/>
                </a:solidFill>
              </a:rPr>
              <a:t>в типографии, где должны напечатать миллионы учебников. </a:t>
            </a:r>
            <a:r>
              <a:rPr lang="ru-RU" sz="2200" b="1" i="1" dirty="0" smtClean="0">
                <a:solidFill>
                  <a:srgbClr val="002060"/>
                </a:solidFill>
              </a:rPr>
              <a:t>	За </a:t>
            </a:r>
            <a:r>
              <a:rPr lang="ru-RU" sz="2200" b="1" i="1" dirty="0">
                <a:solidFill>
                  <a:srgbClr val="002060"/>
                </a:solidFill>
              </a:rPr>
              <a:t>дело берутся наборщики, печатники, </a:t>
            </a:r>
            <a:r>
              <a:rPr lang="ru-RU" sz="2200" b="1" i="1" dirty="0" smtClean="0">
                <a:solidFill>
                  <a:srgbClr val="002060"/>
                </a:solidFill>
              </a:rPr>
              <a:t>переплётчики.</a:t>
            </a:r>
          </a:p>
          <a:p>
            <a:pPr marL="0" indent="0" algn="just">
              <a:buNone/>
            </a:pPr>
            <a:r>
              <a:rPr lang="ru-RU" sz="2200" b="1" i="1" dirty="0">
                <a:solidFill>
                  <a:srgbClr val="002060"/>
                </a:solidFill>
              </a:rPr>
              <a:t>	</a:t>
            </a:r>
            <a:r>
              <a:rPr lang="ru-RU" sz="2200" b="1" i="1" dirty="0" smtClean="0">
                <a:solidFill>
                  <a:srgbClr val="002060"/>
                </a:solidFill>
              </a:rPr>
              <a:t>Как </a:t>
            </a:r>
            <a:r>
              <a:rPr lang="ru-RU" sz="2200" b="1" i="1" dirty="0">
                <a:solidFill>
                  <a:srgbClr val="002060"/>
                </a:solidFill>
              </a:rPr>
              <a:t>видите, прежде чем учебник попадает к вам на </a:t>
            </a:r>
            <a:r>
              <a:rPr lang="ru-RU" sz="2200" b="1" i="1" dirty="0" smtClean="0">
                <a:solidFill>
                  <a:srgbClr val="002060"/>
                </a:solidFill>
              </a:rPr>
              <a:t>стол, </a:t>
            </a:r>
            <a:r>
              <a:rPr lang="ru-RU" sz="2200" b="1" i="1" dirty="0">
                <a:solidFill>
                  <a:srgbClr val="002060"/>
                </a:solidFill>
              </a:rPr>
              <a:t>он проходит долгий и </a:t>
            </a:r>
            <a:r>
              <a:rPr lang="ru-RU" sz="2200" b="1" i="1" dirty="0" smtClean="0">
                <a:solidFill>
                  <a:srgbClr val="002060"/>
                </a:solidFill>
              </a:rPr>
              <a:t>нелёгкий </a:t>
            </a:r>
            <a:r>
              <a:rPr lang="ru-RU" sz="2200" b="1" i="1" dirty="0">
                <a:solidFill>
                  <a:srgbClr val="002060"/>
                </a:solidFill>
              </a:rPr>
              <a:t>путь, в его создании принимают участие сотни </a:t>
            </a:r>
            <a:r>
              <a:rPr lang="ru-RU" sz="2200" b="1" i="1" dirty="0" smtClean="0">
                <a:solidFill>
                  <a:srgbClr val="002060"/>
                </a:solidFill>
              </a:rPr>
              <a:t>людей.</a:t>
            </a:r>
          </a:p>
          <a:p>
            <a:pPr marL="0" indent="0" algn="just">
              <a:buNone/>
            </a:pPr>
            <a:r>
              <a:rPr lang="ru-RU" sz="2200" b="1" i="1" dirty="0">
                <a:solidFill>
                  <a:srgbClr val="002060"/>
                </a:solidFill>
              </a:rPr>
              <a:t>	</a:t>
            </a:r>
            <a:r>
              <a:rPr lang="ru-RU" sz="2200" b="1" i="1" dirty="0" smtClean="0">
                <a:solidFill>
                  <a:srgbClr val="002060"/>
                </a:solidFill>
              </a:rPr>
              <a:t>А </a:t>
            </a:r>
            <a:r>
              <a:rPr lang="ru-RU" sz="2200" b="1" i="1" dirty="0">
                <a:solidFill>
                  <a:srgbClr val="002060"/>
                </a:solidFill>
              </a:rPr>
              <a:t>вы получили учебники бесплатно. Каждый учебник должен послужить </a:t>
            </a:r>
            <a:r>
              <a:rPr lang="ru-RU" sz="2200" b="1" i="1" dirty="0" smtClean="0">
                <a:solidFill>
                  <a:srgbClr val="002060"/>
                </a:solidFill>
              </a:rPr>
              <a:t>четырём-пяти </a:t>
            </a:r>
            <a:r>
              <a:rPr lang="ru-RU" sz="2200" b="1" i="1" dirty="0">
                <a:solidFill>
                  <a:srgbClr val="002060"/>
                </a:solidFill>
              </a:rPr>
              <a:t>ученикам</a:t>
            </a:r>
            <a:r>
              <a:rPr lang="ru-RU" sz="2200" b="1" i="1" dirty="0" smtClean="0">
                <a:solidFill>
                  <a:srgbClr val="002060"/>
                </a:solidFill>
              </a:rPr>
              <a:t>.</a:t>
            </a:r>
            <a:endParaRPr lang="ru-RU" sz="22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79" y="1628800"/>
            <a:ext cx="3560285" cy="2376264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79" y="4365104"/>
            <a:ext cx="3622846" cy="2203082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4" y="3284984"/>
            <a:ext cx="2046840" cy="2650584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37163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576064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Каждый</a:t>
            </a:r>
            <a:r>
              <a:rPr lang="ru-RU" sz="2300" b="1" i="1" dirty="0" smtClean="0">
                <a:solidFill>
                  <a:srgbClr val="002060"/>
                </a:solidFill>
              </a:rPr>
              <a:t> </a:t>
            </a:r>
            <a:r>
              <a:rPr lang="ru-RU" sz="2300" b="1" i="1" dirty="0">
                <a:solidFill>
                  <a:srgbClr val="002060"/>
                </a:solidFill>
              </a:rPr>
              <a:t>учебник должен послужить </a:t>
            </a:r>
            <a:r>
              <a:rPr lang="ru-RU" sz="2300" b="1" i="1" dirty="0" smtClean="0">
                <a:solidFill>
                  <a:srgbClr val="002060"/>
                </a:solidFill>
              </a:rPr>
              <a:t>четырём-пяти ученикам!</a:t>
            </a:r>
            <a:endParaRPr lang="ru-RU" sz="2300" b="1" i="1" dirty="0">
              <a:solidFill>
                <a:srgbClr val="00206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764704"/>
            <a:ext cx="4752528" cy="5544616"/>
          </a:xfrm>
          <a:prstGeom prst="rect">
            <a:avLst/>
          </a:prstGeo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Дают </a:t>
            </a:r>
            <a:r>
              <a:rPr lang="ru-RU" sz="1800" b="1" i="1" dirty="0">
                <a:solidFill>
                  <a:srgbClr val="002060"/>
                </a:solidFill>
              </a:rPr>
              <a:t>нам учебники в школе бесплатно,</a:t>
            </a:r>
          </a:p>
          <a:p>
            <a:pPr marL="0" indent="0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И это, конечно же, очень приятно,</a:t>
            </a:r>
          </a:p>
          <a:p>
            <a:pPr marL="0" indent="0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Но в этой </a:t>
            </a:r>
            <a:r>
              <a:rPr lang="ru-RU" sz="1800" b="1" i="1" dirty="0" smtClean="0">
                <a:solidFill>
                  <a:srgbClr val="002060"/>
                </a:solidFill>
              </a:rPr>
              <a:t>приятности, что неприятно</a:t>
            </a:r>
            <a:r>
              <a:rPr lang="ru-RU" sz="1800" b="1" i="1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Весною учебник </a:t>
            </a:r>
            <a:r>
              <a:rPr lang="ru-RU" sz="1800" b="1" i="1" dirty="0" smtClean="0">
                <a:solidFill>
                  <a:srgbClr val="002060"/>
                </a:solidFill>
              </a:rPr>
              <a:t>сдаётся </a:t>
            </a:r>
            <a:r>
              <a:rPr lang="ru-RU" sz="1800" b="1" i="1" dirty="0">
                <a:solidFill>
                  <a:srgbClr val="002060"/>
                </a:solidFill>
              </a:rPr>
              <a:t>обратно</a:t>
            </a:r>
            <a:r>
              <a:rPr lang="ru-RU" sz="1800" b="1" i="1" dirty="0" smtClean="0">
                <a:solidFill>
                  <a:srgbClr val="002060"/>
                </a:solidFill>
              </a:rPr>
              <a:t>…</a:t>
            </a:r>
          </a:p>
          <a:p>
            <a:pPr marL="0" indent="0" algn="just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И дело </a:t>
            </a:r>
            <a:r>
              <a:rPr lang="ru-RU" sz="1800" b="1" i="1" dirty="0">
                <a:solidFill>
                  <a:srgbClr val="002060"/>
                </a:solidFill>
              </a:rPr>
              <a:t>чести каждого ученика - сохранить </a:t>
            </a:r>
            <a:r>
              <a:rPr lang="ru-RU" sz="1800" b="1" i="1" dirty="0" smtClean="0">
                <a:solidFill>
                  <a:srgbClr val="002060"/>
                </a:solidFill>
              </a:rPr>
              <a:t> учебники. </a:t>
            </a:r>
            <a:r>
              <a:rPr lang="ru-RU" sz="1800" b="1" i="1" dirty="0">
                <a:solidFill>
                  <a:srgbClr val="002060"/>
                </a:solidFill>
              </a:rPr>
              <a:t>Сделать это совсем нетрудно, надо их только...</a:t>
            </a:r>
          </a:p>
          <a:p>
            <a:pPr marL="0" indent="0" algn="just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• </a:t>
            </a:r>
            <a:r>
              <a:rPr lang="ru-RU" sz="1800" b="1" i="1" dirty="0" smtClean="0">
                <a:solidFill>
                  <a:srgbClr val="002060"/>
                </a:solidFill>
              </a:rPr>
              <a:t>Не </a:t>
            </a:r>
            <a:r>
              <a:rPr lang="ru-RU" sz="1800" b="1" i="1" dirty="0">
                <a:solidFill>
                  <a:srgbClr val="002060"/>
                </a:solidFill>
              </a:rPr>
              <a:t>пачкать!</a:t>
            </a:r>
          </a:p>
          <a:p>
            <a:pPr marL="0" indent="0" algn="just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• Не разрисовывать! </a:t>
            </a:r>
          </a:p>
          <a:p>
            <a:pPr marL="0" indent="0" algn="just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• Не делать записей!</a:t>
            </a:r>
          </a:p>
          <a:p>
            <a:pPr marL="0" indent="0" algn="just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• Не загибать страницы</a:t>
            </a:r>
            <a:r>
              <a:rPr lang="ru-RU" sz="1800" b="1" i="1" dirty="0" smtClean="0">
                <a:solidFill>
                  <a:srgbClr val="002060"/>
                </a:solidFill>
              </a:rPr>
              <a:t>!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endParaRPr lang="ru-RU" sz="1800" b="1" i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• </a:t>
            </a:r>
            <a:r>
              <a:rPr lang="ru-RU" sz="1800" b="1" i="1" dirty="0">
                <a:solidFill>
                  <a:srgbClr val="002060"/>
                </a:solidFill>
              </a:rPr>
              <a:t>Не </a:t>
            </a:r>
            <a:r>
              <a:rPr lang="ru-RU" sz="1800" b="1" i="1" dirty="0" smtClean="0">
                <a:solidFill>
                  <a:srgbClr val="002060"/>
                </a:solidFill>
              </a:rPr>
              <a:t>перегибать </a:t>
            </a:r>
            <a:r>
              <a:rPr lang="ru-RU" sz="1800" b="1" i="1" dirty="0">
                <a:solidFill>
                  <a:srgbClr val="002060"/>
                </a:solidFill>
              </a:rPr>
              <a:t>книгу при </a:t>
            </a:r>
            <a:r>
              <a:rPr lang="ru-RU" sz="1800" b="1" i="1" dirty="0" smtClean="0">
                <a:solidFill>
                  <a:srgbClr val="002060"/>
                </a:solidFill>
              </a:rPr>
              <a:t>чтении!</a:t>
            </a:r>
            <a:endParaRPr lang="ru-RU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• Брать </a:t>
            </a:r>
            <a:r>
              <a:rPr lang="ru-RU" sz="1800" b="1" i="1" dirty="0">
                <a:solidFill>
                  <a:srgbClr val="002060"/>
                </a:solidFill>
              </a:rPr>
              <a:t>книгу только чистыми </a:t>
            </a:r>
            <a:r>
              <a:rPr lang="ru-RU" sz="1800" b="1" i="1" dirty="0" smtClean="0">
                <a:solidFill>
                  <a:srgbClr val="002060"/>
                </a:solidFill>
              </a:rPr>
              <a:t>руками!</a:t>
            </a:r>
            <a:endParaRPr lang="ru-RU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• </a:t>
            </a:r>
            <a:r>
              <a:rPr lang="ru-RU" sz="1800" b="1" i="1" dirty="0" smtClean="0">
                <a:solidFill>
                  <a:srgbClr val="002060"/>
                </a:solidFill>
              </a:rPr>
              <a:t>Обернуть книгу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smtClean="0">
                <a:solidFill>
                  <a:srgbClr val="002060"/>
                </a:solidFill>
              </a:rPr>
              <a:t>и подписать фамилию, класс!</a:t>
            </a:r>
            <a:endParaRPr lang="ru-RU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• </a:t>
            </a:r>
            <a:r>
              <a:rPr lang="ru-RU" sz="1800" b="1" i="1" dirty="0">
                <a:solidFill>
                  <a:srgbClr val="002060"/>
                </a:solidFill>
              </a:rPr>
              <a:t>Если книга порвалась – </a:t>
            </a:r>
            <a:r>
              <a:rPr lang="ru-RU" sz="1800" b="1" i="1" dirty="0" smtClean="0">
                <a:solidFill>
                  <a:srgbClr val="002060"/>
                </a:solidFill>
              </a:rPr>
              <a:t>подклеить </a:t>
            </a:r>
            <a:r>
              <a:rPr lang="ru-RU" sz="1800" b="1" i="1" dirty="0" smtClean="0">
                <a:solidFill>
                  <a:srgbClr val="002060"/>
                </a:solidFill>
              </a:rPr>
              <a:t>её!</a:t>
            </a:r>
            <a:endParaRPr lang="ru-RU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056" y="358929"/>
            <a:ext cx="367240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200" b="1" i="1" dirty="0" smtClean="0">
              <a:solidFill>
                <a:srgbClr val="002060"/>
              </a:solidFill>
              <a:ea typeface="+mj-ea"/>
              <a:cs typeface="+mj-cs"/>
            </a:endParaRPr>
          </a:p>
          <a:p>
            <a:pPr algn="ctr">
              <a:lnSpc>
                <a:spcPct val="150000"/>
              </a:lnSpc>
            </a:pPr>
            <a:endParaRPr lang="ru-RU" sz="2000" b="1" i="1" dirty="0" smtClean="0">
              <a:solidFill>
                <a:srgbClr val="002060"/>
              </a:solidFill>
              <a:ea typeface="+mj-ea"/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C00000"/>
                </a:solidFill>
                <a:ea typeface="+mj-ea"/>
                <a:cs typeface="+mj-cs"/>
              </a:rPr>
              <a:t>За страницею страница, Раскрывая жизни суть,             В сердце каждого стремится                     Книга, пробивая путь Доброте, надежде, правде…                              Нет, не сбить её с пути!    Ради жизни – жизни ради     Мы поможем ей идти!!! </a:t>
            </a:r>
          </a:p>
          <a:p>
            <a:endParaRPr lang="ru-RU" sz="2000" b="1" i="1" dirty="0" smtClean="0">
              <a:solidFill>
                <a:srgbClr val="002060"/>
              </a:solidFill>
              <a:ea typeface="+mj-ea"/>
              <a:cs typeface="+mj-cs"/>
            </a:endParaRPr>
          </a:p>
          <a:p>
            <a:endParaRPr lang="ru-RU" sz="2000" b="1" i="1" dirty="0" smtClean="0">
              <a:solidFill>
                <a:srgbClr val="002060"/>
              </a:solidFill>
              <a:ea typeface="+mj-ea"/>
              <a:cs typeface="+mj-cs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ea typeface="+mj-ea"/>
                <a:cs typeface="+mj-cs"/>
              </a:rPr>
              <a:t>БЕРЕГИТЕ </a:t>
            </a:r>
            <a:r>
              <a:rPr lang="ru-RU" sz="2800" b="1" i="1" dirty="0">
                <a:solidFill>
                  <a:srgbClr val="002060"/>
                </a:solidFill>
                <a:ea typeface="+mj-ea"/>
                <a:cs typeface="+mj-cs"/>
              </a:rPr>
              <a:t>КНИГУ - ИСТОЧНИК ЗНАНИЙ!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7661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 СВОЙ 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5141168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Главный помощник в учёбе – учебник.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Он молчаливый и добрый волшебник.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Знания мудрые вечно хранит.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Ты сберегай его праздничный вид!</a:t>
            </a:r>
          </a:p>
          <a:p>
            <a:pPr marL="0" indent="0" algn="ctr">
              <a:buNone/>
            </a:pPr>
            <a:endParaRPr lang="ru-RU" sz="2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Сразу в обложку его оберни, 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Ручкой не пачкай, не рви и не мни.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Славный учебник научит всему.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Будь благодарен за это ему!</a:t>
            </a:r>
            <a:endParaRPr lang="ru-RU" sz="2800" b="1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3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8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 СВОЙ 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С детских лет книга становится нашим постоянным спутником. Всю жизнь она помогает нам работать, учиться. Книги обогащают нас знаниями, жизненным опытом, формируют наши взгляды, вкусы, характеры, приносят нам радость.</a:t>
            </a:r>
          </a:p>
          <a:p>
            <a:pPr marL="0" indent="0" algn="just">
              <a:buNone/>
            </a:pPr>
            <a:endParaRPr lang="ru-RU" sz="2500" b="1" i="1" dirty="0">
              <a:solidFill>
                <a:srgbClr val="00206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635896" y="3789040"/>
            <a:ext cx="5040560" cy="2952327"/>
          </a:xfrm>
          <a:prstGeom prst="rect">
            <a:avLst/>
          </a:prstGeo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Неизмеримо велико влияние книги на человека</a:t>
            </a:r>
            <a:r>
              <a:rPr lang="ru-RU" sz="2500" b="1" i="1" dirty="0" smtClean="0">
                <a:solidFill>
                  <a:srgbClr val="002060"/>
                </a:solidFill>
              </a:rPr>
              <a:t>.  </a:t>
            </a:r>
            <a:r>
              <a:rPr lang="ru-RU" sz="2500" b="1" i="1" dirty="0">
                <a:solidFill>
                  <a:srgbClr val="002060"/>
                </a:solidFill>
              </a:rPr>
              <a:t>А</a:t>
            </a:r>
            <a:r>
              <a:rPr lang="ru-RU" sz="2500" b="1" i="1" dirty="0" smtClean="0">
                <a:solidFill>
                  <a:srgbClr val="002060"/>
                </a:solidFill>
              </a:rPr>
              <a:t>. М. Горький </a:t>
            </a:r>
            <a:r>
              <a:rPr lang="ru-RU" sz="2500" b="1" i="1" dirty="0">
                <a:solidFill>
                  <a:srgbClr val="002060"/>
                </a:solidFill>
              </a:rPr>
              <a:t>повторял "Всем хорошим во мне я обязан книгам". Писатель считал книги наиболее сложным и великим чудом из всех чудес, созданным человеком.</a:t>
            </a:r>
          </a:p>
          <a:p>
            <a:pPr marL="0" indent="0" algn="just">
              <a:buFont typeface="Arial" pitchFamily="34" charset="0"/>
              <a:buNone/>
            </a:pPr>
            <a:endParaRPr lang="ru-RU" sz="25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3730723"/>
            <a:ext cx="2288089" cy="3010643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1861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 СВОЙ 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600200"/>
            <a:ext cx="4176464" cy="4853136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b="1" i="1" dirty="0">
                <a:solidFill>
                  <a:srgbClr val="002060"/>
                </a:solidFill>
              </a:rPr>
              <a:t>Первый космонавт </a:t>
            </a:r>
            <a:r>
              <a:rPr lang="ru-RU" sz="2600" b="1" i="1" dirty="0" smtClean="0">
                <a:solidFill>
                  <a:srgbClr val="002060"/>
                </a:solidFill>
              </a:rPr>
              <a:t>Ю. А. Гагарин рассказывал: "</a:t>
            </a:r>
            <a:r>
              <a:rPr lang="ru-RU" sz="2600" b="1" i="1" dirty="0">
                <a:solidFill>
                  <a:srgbClr val="002060"/>
                </a:solidFill>
              </a:rPr>
              <a:t>Одна из моих любимых книг - это "Повесть о настоящем человеке" Бориса Полевого. Герой повести </a:t>
            </a:r>
            <a:r>
              <a:rPr lang="ru-RU" sz="2600" b="1" i="1" dirty="0" smtClean="0">
                <a:solidFill>
                  <a:srgbClr val="002060"/>
                </a:solidFill>
              </a:rPr>
              <a:t>- А</a:t>
            </a:r>
            <a:r>
              <a:rPr lang="ru-RU" sz="2600" b="1" i="1" dirty="0">
                <a:solidFill>
                  <a:srgbClr val="002060"/>
                </a:solidFill>
              </a:rPr>
              <a:t>. </a:t>
            </a:r>
            <a:r>
              <a:rPr lang="ru-RU" sz="2600" b="1" i="1" dirty="0" err="1" smtClean="0">
                <a:solidFill>
                  <a:srgbClr val="002060"/>
                </a:solidFill>
              </a:rPr>
              <a:t>Мересьев</a:t>
            </a:r>
            <a:r>
              <a:rPr lang="ru-RU" sz="2600" b="1" i="1" dirty="0" smtClean="0">
                <a:solidFill>
                  <a:srgbClr val="002060"/>
                </a:solidFill>
              </a:rPr>
              <a:t> </a:t>
            </a:r>
            <a:r>
              <a:rPr lang="ru-RU" sz="2600" b="1" i="1" dirty="0">
                <a:solidFill>
                  <a:srgbClr val="002060"/>
                </a:solidFill>
              </a:rPr>
              <a:t>был для меня </a:t>
            </a:r>
            <a:r>
              <a:rPr lang="ru-RU" sz="2600" b="1" i="1" dirty="0" smtClean="0">
                <a:solidFill>
                  <a:srgbClr val="002060"/>
                </a:solidFill>
              </a:rPr>
              <a:t>живым примером </a:t>
            </a:r>
            <a:r>
              <a:rPr lang="ru-RU" sz="2600" b="1" i="1" dirty="0">
                <a:solidFill>
                  <a:srgbClr val="002060"/>
                </a:solidFill>
              </a:rPr>
              <a:t>стойкости, отваги. У него я, пожалуй, больше всего учился отношению к жизни". </a:t>
            </a:r>
          </a:p>
          <a:p>
            <a:pPr marL="0" indent="0" algn="just">
              <a:buNone/>
            </a:pPr>
            <a:endParaRPr lang="ru-RU" sz="2600" b="1" i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132856"/>
            <a:ext cx="2004843" cy="3754388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4" y="2132856"/>
            <a:ext cx="1971368" cy="3754388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41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 СВОЙ 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5832648" cy="5141168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i="1" dirty="0" smtClean="0">
                <a:solidFill>
                  <a:srgbClr val="002060"/>
                </a:solidFill>
              </a:rPr>
              <a:t>	Мы </a:t>
            </a:r>
            <a:r>
              <a:rPr lang="ru-RU" sz="2300" b="1" i="1" dirty="0">
                <a:solidFill>
                  <a:srgbClr val="002060"/>
                </a:solidFill>
              </a:rPr>
              <a:t>привыкли к книге, редко думаем о ней, как о замечательном сокровище, и бывает, что не всегда ценим и бережем </a:t>
            </a:r>
            <a:r>
              <a:rPr lang="ru-RU" sz="2300" b="1" i="1" dirty="0" smtClean="0">
                <a:solidFill>
                  <a:srgbClr val="002060"/>
                </a:solidFill>
              </a:rPr>
              <a:t>её. </a:t>
            </a:r>
            <a:endParaRPr lang="ru-RU" sz="2300" b="1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300" b="1" i="1" dirty="0" smtClean="0">
                <a:solidFill>
                  <a:srgbClr val="002060"/>
                </a:solidFill>
              </a:rPr>
              <a:t>	Но </a:t>
            </a:r>
            <a:r>
              <a:rPr lang="ru-RU" sz="2300" b="1" i="1" dirty="0">
                <a:solidFill>
                  <a:srgbClr val="002060"/>
                </a:solidFill>
              </a:rPr>
              <a:t>вдумайтесь: ведь книга — это </a:t>
            </a:r>
            <a:r>
              <a:rPr lang="ru-RU" sz="2300" b="1" i="1" dirty="0" smtClean="0">
                <a:solidFill>
                  <a:srgbClr val="002060"/>
                </a:solidFill>
              </a:rPr>
              <a:t>надёжное </a:t>
            </a:r>
            <a:r>
              <a:rPr lang="ru-RU" sz="2300" b="1" i="1" dirty="0">
                <a:solidFill>
                  <a:srgbClr val="002060"/>
                </a:solidFill>
              </a:rPr>
              <a:t>средство передачи знаний от поколения к поколению, своеобразная летопись человеческого общества. Книга не только знакомит нас с прошлым, но и позволяет разобраться в настоящем и, словно крылья, уносит нас в будущее. Это единственная «машина времени», с помощью которой можно совершать увлекательнейшие путешествия. </a:t>
            </a:r>
          </a:p>
          <a:p>
            <a:pPr marL="0" indent="0" algn="just">
              <a:buNone/>
            </a:pPr>
            <a:endParaRPr lang="ru-RU" sz="23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5570" y="2060848"/>
            <a:ext cx="2491156" cy="3610372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30467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 СВОЙ 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1324744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Со </a:t>
            </a:r>
            <a:r>
              <a:rPr lang="ru-RU" sz="2000" b="1" i="1" dirty="0">
                <a:solidFill>
                  <a:srgbClr val="002060"/>
                </a:solidFill>
              </a:rPr>
              <a:t>страниц книги перед нами встают и Древний Рим, и старая Русь, и средневековый замок, и шумный современный город. Книга позволяет побывать в любых частях земного шара, познакомиться с жизнью замечательных людей. Книга — источник знаний, бодрости духа. </a:t>
            </a:r>
          </a:p>
          <a:p>
            <a:pPr marL="0" indent="0" algn="just">
              <a:buNone/>
            </a:pPr>
            <a:endParaRPr lang="ru-RU" sz="20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638" y="3140968"/>
            <a:ext cx="3100941" cy="3573016"/>
          </a:xfrm>
          <a:prstGeom prst="rect">
            <a:avLst/>
          </a:prstGeom>
          <a:ln w="50800">
            <a:solidFill>
              <a:schemeClr val="bg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3579" y="3150338"/>
            <a:ext cx="2924235" cy="3563646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7813" y="3140968"/>
            <a:ext cx="2634401" cy="3573016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0707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 СВОЙ 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4824536" cy="4925144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i="1" dirty="0" smtClean="0">
                <a:solidFill>
                  <a:srgbClr val="002060"/>
                </a:solidFill>
              </a:rPr>
              <a:t>        Книга </a:t>
            </a:r>
            <a:r>
              <a:rPr lang="ru-RU" sz="2300" b="1" i="1" dirty="0">
                <a:solidFill>
                  <a:srgbClr val="002060"/>
                </a:solidFill>
              </a:rPr>
              <a:t>верно служит людям </a:t>
            </a:r>
            <a:r>
              <a:rPr lang="ru-RU" sz="2300" b="1" i="1" dirty="0" smtClean="0">
                <a:solidFill>
                  <a:srgbClr val="002060"/>
                </a:solidFill>
              </a:rPr>
              <a:t>     в учёбе, работе, повседневной жизни</a:t>
            </a:r>
            <a:r>
              <a:rPr lang="ru-RU" sz="2300" b="1" i="1" dirty="0">
                <a:solidFill>
                  <a:srgbClr val="002060"/>
                </a:solidFill>
              </a:rPr>
              <a:t>.</a:t>
            </a:r>
            <a:br>
              <a:rPr lang="ru-RU" sz="2300" b="1" i="1" dirty="0">
                <a:solidFill>
                  <a:srgbClr val="002060"/>
                </a:solidFill>
              </a:rPr>
            </a:br>
            <a:r>
              <a:rPr lang="ru-RU" sz="2300" b="1" i="1" dirty="0" smtClean="0">
                <a:solidFill>
                  <a:srgbClr val="002060"/>
                </a:solidFill>
              </a:rPr>
              <a:t>       Посмотрите</a:t>
            </a:r>
            <a:r>
              <a:rPr lang="ru-RU" sz="2300" b="1" i="1" dirty="0">
                <a:solidFill>
                  <a:srgbClr val="002060"/>
                </a:solidFill>
              </a:rPr>
              <a:t>, как оформлены ваши учебники, какие они яркие, нарядные, красивые. </a:t>
            </a:r>
          </a:p>
          <a:p>
            <a:pPr marL="0" indent="0" algn="just">
              <a:buNone/>
            </a:pPr>
            <a:r>
              <a:rPr lang="ru-RU" sz="2300" b="1" i="1" dirty="0">
                <a:solidFill>
                  <a:srgbClr val="002060"/>
                </a:solidFill>
              </a:rPr>
              <a:t> </a:t>
            </a:r>
            <a:r>
              <a:rPr lang="ru-RU" sz="2300" b="1" i="1" dirty="0" smtClean="0">
                <a:solidFill>
                  <a:srgbClr val="002060"/>
                </a:solidFill>
              </a:rPr>
              <a:t>      Мы </a:t>
            </a:r>
            <a:r>
              <a:rPr lang="ru-RU" sz="2300" b="1" i="1" dirty="0">
                <a:solidFill>
                  <a:srgbClr val="002060"/>
                </a:solidFill>
              </a:rPr>
              <a:t>говорим «бесплатный учебник», так что же, он ничего не стоит? Давайте подумаем и вспомним, что же собой представляет учебник? Это книга, только книга учебная. А вы знаете, как </a:t>
            </a:r>
            <a:r>
              <a:rPr lang="ru-RU" sz="2300" b="1" i="1" dirty="0" smtClean="0">
                <a:solidFill>
                  <a:srgbClr val="002060"/>
                </a:solidFill>
              </a:rPr>
              <a:t>создаётся </a:t>
            </a:r>
            <a:r>
              <a:rPr lang="ru-RU" sz="2300" b="1" i="1" dirty="0">
                <a:solidFill>
                  <a:srgbClr val="002060"/>
                </a:solidFill>
              </a:rPr>
              <a:t>книга?</a:t>
            </a:r>
            <a:br>
              <a:rPr lang="ru-RU" sz="2300" b="1" i="1" dirty="0">
                <a:solidFill>
                  <a:srgbClr val="002060"/>
                </a:solidFill>
              </a:rPr>
            </a:br>
            <a:endParaRPr lang="ru-RU" sz="23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2731" y="1772816"/>
            <a:ext cx="3456384" cy="4608512"/>
          </a:xfrm>
          <a:prstGeom prst="rect">
            <a:avLst/>
          </a:prstGeom>
          <a:ln w="635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45850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 СВОЙ 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1252736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>	Над </a:t>
            </a:r>
            <a:r>
              <a:rPr lang="ru-RU" sz="2500" b="1" i="1" dirty="0">
                <a:solidFill>
                  <a:srgbClr val="002060"/>
                </a:solidFill>
              </a:rPr>
              <a:t>созданием учебника работают </a:t>
            </a:r>
            <a:r>
              <a:rPr lang="ru-RU" sz="2500" b="1" i="1" dirty="0" smtClean="0">
                <a:solidFill>
                  <a:srgbClr val="002060"/>
                </a:solidFill>
              </a:rPr>
              <a:t>учёные</a:t>
            </a:r>
            <a:r>
              <a:rPr lang="ru-RU" sz="2500" b="1" i="1" dirty="0">
                <a:solidFill>
                  <a:srgbClr val="002060"/>
                </a:solidFill>
              </a:rPr>
              <a:t>, а чаще коллектив </a:t>
            </a:r>
            <a:r>
              <a:rPr lang="ru-RU" sz="2500" b="1" i="1" dirty="0" smtClean="0">
                <a:solidFill>
                  <a:srgbClr val="002060"/>
                </a:solidFill>
              </a:rPr>
              <a:t>учёных</a:t>
            </a:r>
            <a:r>
              <a:rPr lang="ru-RU" sz="2500" b="1" i="1" dirty="0">
                <a:solidFill>
                  <a:srgbClr val="002060"/>
                </a:solidFill>
              </a:rPr>
              <a:t>: авторский коллектив. Они пишут рукопись учебника и приносят </a:t>
            </a:r>
            <a:r>
              <a:rPr lang="ru-RU" sz="2500" b="1" i="1" dirty="0" smtClean="0">
                <a:solidFill>
                  <a:srgbClr val="002060"/>
                </a:solidFill>
              </a:rPr>
              <a:t>её </a:t>
            </a:r>
            <a:r>
              <a:rPr lang="ru-RU" sz="2500" b="1" i="1" dirty="0">
                <a:solidFill>
                  <a:srgbClr val="002060"/>
                </a:solidFill>
              </a:rPr>
              <a:t>в </a:t>
            </a:r>
            <a:r>
              <a:rPr lang="ru-RU" sz="2500" b="1" i="1" dirty="0" smtClean="0">
                <a:solidFill>
                  <a:srgbClr val="002060"/>
                </a:solidFill>
              </a:rPr>
              <a:t>издательство. </a:t>
            </a:r>
          </a:p>
          <a:p>
            <a:pPr marL="0" indent="0" algn="just"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/>
            </a:r>
            <a:br>
              <a:rPr lang="ru-RU" sz="2500" b="1" i="1" dirty="0">
                <a:solidFill>
                  <a:srgbClr val="002060"/>
                </a:solidFill>
              </a:rPr>
            </a:br>
            <a:endParaRPr lang="ru-RU" sz="25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801" y="3011581"/>
            <a:ext cx="5184576" cy="3702111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372200" y="3011580"/>
            <a:ext cx="2520280" cy="3702112"/>
          </a:xfrm>
          <a:prstGeom prst="rect">
            <a:avLst/>
          </a:prstGeo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>В </a:t>
            </a:r>
            <a:r>
              <a:rPr lang="ru-RU" sz="2500" b="1" i="1" dirty="0">
                <a:solidFill>
                  <a:srgbClr val="002060"/>
                </a:solidFill>
              </a:rPr>
              <a:t>издательстве над рукописью работают редакторы, машинистки, художники. </a:t>
            </a:r>
            <a:endParaRPr lang="ru-RU" sz="25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>Они </a:t>
            </a:r>
            <a:r>
              <a:rPr lang="ru-RU" sz="2500" b="1" i="1" dirty="0">
                <a:solidFill>
                  <a:srgbClr val="002060"/>
                </a:solidFill>
              </a:rPr>
              <a:t>готовят рукопись к производству. 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/>
            </a:r>
            <a:br>
              <a:rPr lang="ru-RU" sz="2500" b="1" i="1" dirty="0" smtClean="0">
                <a:solidFill>
                  <a:srgbClr val="002060"/>
                </a:solidFill>
              </a:rPr>
            </a:br>
            <a:endParaRPr lang="ru-RU" sz="25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0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БЕРЕГИ СВОЙ УЧЕБНИК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4968552" cy="4997152"/>
          </a:xfrm>
          <a:solidFill>
            <a:schemeClr val="bg1">
              <a:alpha val="85000"/>
            </a:schemeClr>
          </a:solidFill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50" b="1" i="1" dirty="0" smtClean="0">
                <a:solidFill>
                  <a:srgbClr val="002060"/>
                </a:solidFill>
              </a:rPr>
              <a:t>	Но </a:t>
            </a:r>
            <a:r>
              <a:rPr lang="ru-RU" sz="2150" b="1" i="1" dirty="0">
                <a:solidFill>
                  <a:srgbClr val="002060"/>
                </a:solidFill>
              </a:rPr>
              <a:t>пока готовится рукопись, </a:t>
            </a:r>
            <a:r>
              <a:rPr lang="ru-RU" sz="2150" b="1" i="1" dirty="0" smtClean="0">
                <a:solidFill>
                  <a:srgbClr val="002060"/>
                </a:solidFill>
              </a:rPr>
              <a:t>   в </a:t>
            </a:r>
            <a:r>
              <a:rPr lang="ru-RU" sz="2150" b="1" i="1" dirty="0">
                <a:solidFill>
                  <a:srgbClr val="002060"/>
                </a:solidFill>
              </a:rPr>
              <a:t>другом месте, очень далеко от издательства, кипит другая работа - нужна бумага, чтобы напечатать книгу. </a:t>
            </a:r>
            <a:endParaRPr lang="ru-RU" sz="2150" b="1" i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150" b="1" i="1" dirty="0">
                <a:solidFill>
                  <a:srgbClr val="002060"/>
                </a:solidFill>
              </a:rPr>
              <a:t>	</a:t>
            </a:r>
            <a:r>
              <a:rPr lang="ru-RU" sz="2150" b="1" i="1" dirty="0" smtClean="0">
                <a:solidFill>
                  <a:srgbClr val="002060"/>
                </a:solidFill>
              </a:rPr>
              <a:t>Для </a:t>
            </a:r>
            <a:r>
              <a:rPr lang="ru-RU" sz="2150" b="1" i="1" dirty="0">
                <a:solidFill>
                  <a:srgbClr val="002060"/>
                </a:solidFill>
              </a:rPr>
              <a:t>создания учебников нужны миллионы тонн бумаги. Значит, лесорубам нужно валить лес. Но срубленный лес – это </a:t>
            </a:r>
            <a:r>
              <a:rPr lang="ru-RU" sz="2150" b="1" i="1" dirty="0" smtClean="0">
                <a:solidFill>
                  <a:srgbClr val="002060"/>
                </a:solidFill>
              </a:rPr>
              <a:t>ещё </a:t>
            </a:r>
            <a:r>
              <a:rPr lang="ru-RU" sz="2150" b="1" i="1" dirty="0">
                <a:solidFill>
                  <a:srgbClr val="002060"/>
                </a:solidFill>
              </a:rPr>
              <a:t>не бумага. Плотогоны сплавляют его по рекам. </a:t>
            </a:r>
            <a:endParaRPr lang="ru-RU" sz="2150" b="1" i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150" b="1" i="1" dirty="0">
                <a:solidFill>
                  <a:srgbClr val="002060"/>
                </a:solidFill>
              </a:rPr>
              <a:t>	</a:t>
            </a:r>
            <a:r>
              <a:rPr lang="ru-RU" sz="2150" b="1" i="1" dirty="0" smtClean="0">
                <a:solidFill>
                  <a:srgbClr val="002060"/>
                </a:solidFill>
              </a:rPr>
              <a:t>На </a:t>
            </a:r>
            <a:r>
              <a:rPr lang="ru-RU" sz="2150" b="1" i="1" dirty="0">
                <a:solidFill>
                  <a:srgbClr val="002060"/>
                </a:solidFill>
              </a:rPr>
              <a:t>бумажных фабриках химики превращают древесину в хрустящую белую бумажную ленту. Вот и готовы и рукопись и бумага.</a:t>
            </a:r>
          </a:p>
          <a:p>
            <a:pPr marL="0" indent="0" algn="just">
              <a:buNone/>
            </a:pPr>
            <a:r>
              <a:rPr lang="ru-RU" sz="2150" b="1" i="1" dirty="0">
                <a:solidFill>
                  <a:srgbClr val="002060"/>
                </a:solidFill>
              </a:rPr>
              <a:t/>
            </a:r>
            <a:br>
              <a:rPr lang="ru-RU" sz="2150" b="1" i="1" dirty="0">
                <a:solidFill>
                  <a:srgbClr val="002060"/>
                </a:solidFill>
              </a:rPr>
            </a:br>
            <a:endParaRPr lang="ru-RU" sz="215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1772816"/>
            <a:ext cx="3425476" cy="2191156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3963971"/>
            <a:ext cx="3425476" cy="2417407"/>
          </a:xfrm>
          <a:prstGeom prst="rect">
            <a:avLst/>
          </a:prstGeom>
          <a:ln w="635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93278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434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БЕРЕГИ СВОЙ  УЧЕБНИК   </vt:lpstr>
      <vt:lpstr>БЕРЕГИ СВОЙ УЧЕБНИК</vt:lpstr>
      <vt:lpstr>БЕРЕГИ СВОЙ УЧЕБНИК</vt:lpstr>
      <vt:lpstr>БЕРЕГИ СВОЙ УЧЕБНИК</vt:lpstr>
      <vt:lpstr>БЕРЕГИ СВОЙ УЧЕБНИК</vt:lpstr>
      <vt:lpstr>БЕРЕГИ СВОЙ УЧЕБНИК</vt:lpstr>
      <vt:lpstr>БЕРЕГИ СВОЙ УЧЕБНИК</vt:lpstr>
      <vt:lpstr>БЕРЕГИ СВОЙ УЧЕБНИК</vt:lpstr>
      <vt:lpstr>БЕРЕГИ СВОЙ УЧЕБНИК</vt:lpstr>
      <vt:lpstr>ВАЖНО!!!!!!!!!!</vt:lpstr>
      <vt:lpstr>БЕРЕГИ СВОЙ УЧЕБНИК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БЕРЕГИ СВОЙ УЧЕБНИК  С 1-ГО СЕНТЯБРЯ МБОУ Гимназия №2 учитель русского языка и литературы Черная А.В.</dc:title>
  <dc:creator>Учитель</dc:creator>
  <cp:lastModifiedBy>Светлана Багина</cp:lastModifiedBy>
  <cp:revision>35</cp:revision>
  <dcterms:created xsi:type="dcterms:W3CDTF">2017-06-21T08:40:22Z</dcterms:created>
  <dcterms:modified xsi:type="dcterms:W3CDTF">2020-01-23T11:12:04Z</dcterms:modified>
</cp:coreProperties>
</file>